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510" r:id="rId2"/>
    <p:sldId id="257" r:id="rId3"/>
    <p:sldId id="519" r:id="rId4"/>
    <p:sldId id="512" r:id="rId5"/>
    <p:sldId id="520" r:id="rId6"/>
    <p:sldId id="548" r:id="rId7"/>
    <p:sldId id="564" r:id="rId8"/>
    <p:sldId id="515" r:id="rId9"/>
    <p:sldId id="567" r:id="rId10"/>
    <p:sldId id="571" r:id="rId11"/>
    <p:sldId id="260" r:id="rId12"/>
    <p:sldId id="572" r:id="rId13"/>
    <p:sldId id="570" r:id="rId14"/>
    <p:sldId id="568" r:id="rId15"/>
    <p:sldId id="565" r:id="rId16"/>
    <p:sldId id="563" r:id="rId17"/>
    <p:sldId id="521" r:id="rId18"/>
    <p:sldId id="542" r:id="rId19"/>
    <p:sldId id="566" r:id="rId20"/>
    <p:sldId id="528" r:id="rId21"/>
    <p:sldId id="541" r:id="rId22"/>
    <p:sldId id="551" r:id="rId23"/>
    <p:sldId id="552" r:id="rId24"/>
    <p:sldId id="522" r:id="rId25"/>
    <p:sldId id="549" r:id="rId26"/>
    <p:sldId id="544" r:id="rId27"/>
    <p:sldId id="550" r:id="rId28"/>
    <p:sldId id="523" r:id="rId29"/>
    <p:sldId id="527" r:id="rId30"/>
    <p:sldId id="532" r:id="rId31"/>
    <p:sldId id="535" r:id="rId32"/>
    <p:sldId id="537" r:id="rId33"/>
    <p:sldId id="574" r:id="rId34"/>
    <p:sldId id="561"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hRE1M9a0cPUD7PemCcziMgZW9Q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4C15"/>
    <a:srgbClr val="F3EF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A55BD-88A2-B88A-CAFD-0D561B694D62}" v="107" dt="2024-02-18T22:57:49.203"/>
    <p1510:client id="{4A4B2F4F-4A33-4455-ED00-B4EFD8E51377}" v="2" dt="2024-02-19T00:42:03.141"/>
    <p1510:client id="{4F5BBEBD-92D9-403E-9656-A82EB6E62E07}" v="2138" dt="2024-02-18T23:27:35.180"/>
    <p1510:client id="{7F4B22FA-A5E1-4DCD-8B9B-802B64BEA152}" v="338" dt="2024-02-18T23:04:02.015"/>
    <p1510:client id="{F0647A31-B90A-49B2-88BD-8CD4FF9C29C8}" v="76" dt="2024-02-18T23:21:55.949"/>
    <p1510:client id="{F860A385-A232-554C-BDB4-45BAAD20FC61}" v="258" dt="2024-02-18T23:09:39.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84"/>
  </p:normalViewPr>
  <p:slideViewPr>
    <p:cSldViewPr snapToGrid="0">
      <p:cViewPr varScale="1">
        <p:scale>
          <a:sx n="114" d="100"/>
          <a:sy n="114"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Singh" userId="9737bcee-8b85-4268-9371-dacb1b5c5867" providerId="ADAL" clId="{AD8B2FE3-2BB0-304F-9610-1CEB2E2E5214}"/>
    <pc:docChg chg="undo custSel modSld">
      <pc:chgData name="Akanksha Singh" userId="9737bcee-8b85-4268-9371-dacb1b5c5867" providerId="ADAL" clId="{AD8B2FE3-2BB0-304F-9610-1CEB2E2E5214}" dt="2024-02-19T00:45:20.189" v="2" actId="729"/>
      <pc:docMkLst>
        <pc:docMk/>
      </pc:docMkLst>
      <pc:sldChg chg="mod modShow">
        <pc:chgData name="Akanksha Singh" userId="9737bcee-8b85-4268-9371-dacb1b5c5867" providerId="ADAL" clId="{AD8B2FE3-2BB0-304F-9610-1CEB2E2E5214}" dt="2024-02-19T00:45:20.189" v="2" actId="729"/>
        <pc:sldMkLst>
          <pc:docMk/>
          <pc:sldMk cId="0" sldId="257"/>
        </pc:sldMkLst>
      </pc:sldChg>
      <pc:sldChg chg="mod modShow">
        <pc:chgData name="Akanksha Singh" userId="9737bcee-8b85-4268-9371-dacb1b5c5867" providerId="ADAL" clId="{AD8B2FE3-2BB0-304F-9610-1CEB2E2E5214}" dt="2024-02-19T00:45:13.199" v="1" actId="729"/>
        <pc:sldMkLst>
          <pc:docMk/>
          <pc:sldMk cId="1050901569" sldId="5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HS</a:t>
            </a: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95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47BB8D44-0536-775E-759A-BC1C07499490}"/>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C0E4EDE1-5574-8A51-220E-C590DCD5B5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458ECE52-7B3A-E395-B16A-B00C9597EB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48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a1b6e560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a1b6e560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a1b6e560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a1b6e560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8241C19B-712C-414F-EAD4-694D12B3B636}"/>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C045150C-98F6-24EC-065B-B88297EFCF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98BD81EA-BAFB-1583-CBB0-BA2CC38B88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23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EDDAB3D7-EF63-8E3D-9837-1CCC58E7FD78}"/>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ABFC7ED1-7435-26B1-1D9C-466840F802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F4904DD5-1852-5A51-27FD-12C1CBB27F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404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183D5B48-D61E-9F10-8F07-00A25100D7BE}"/>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5FB4C1FD-005F-25FF-8E46-962062556B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F391C1E3-B03A-95F1-A4B9-807FACAB02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93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2334BAEE-75F3-92E7-E5C9-D9933722D11A}"/>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514DED1B-9A86-66E0-8CD0-3398344542A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B76DCFB5-298E-2244-743E-A377318066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65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7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93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6DE6102F-6DD6-494E-6D2C-51718B80DE79}"/>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1CCF9639-5AE0-A06F-D907-A2DFBB7EC49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F764EFE4-F2A9-CC6A-EF66-3387DE0777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79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65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6847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875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502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67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163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57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4825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3365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A40D0CCE-B560-6ECE-B6D9-F7E0A4F30969}"/>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1090F524-B36A-4003-8714-6D82CFE7D86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Root Mean Squared Error (RMSE): 0.13353793292967742 </a:t>
            </a:r>
          </a:p>
          <a:p>
            <a:pPr marL="0" lvl="0" indent="0" algn="l" rtl="0">
              <a:spcBef>
                <a:spcPts val="0"/>
              </a:spcBef>
              <a:spcAft>
                <a:spcPts val="0"/>
              </a:spcAft>
              <a:buNone/>
            </a:pPr>
            <a:r>
              <a:rPr lang="en-US"/>
              <a:t>Mean Absolute Error (MAE): 0.08847003238898739 </a:t>
            </a:r>
          </a:p>
          <a:p>
            <a:pPr marL="0" lvl="0" indent="0" algn="l" rtl="0">
              <a:spcBef>
                <a:spcPts val="0"/>
              </a:spcBef>
              <a:spcAft>
                <a:spcPts val="0"/>
              </a:spcAft>
              <a:buNone/>
            </a:pPr>
            <a:r>
              <a:rPr lang="en-US"/>
              <a:t>R² score: 0.42264657389077576</a:t>
            </a:r>
            <a:endParaRPr/>
          </a:p>
        </p:txBody>
      </p:sp>
      <p:sp>
        <p:nvSpPr>
          <p:cNvPr id="99" name="Google Shape;99;p2:notes">
            <a:extLst>
              <a:ext uri="{FF2B5EF4-FFF2-40B4-BE49-F238E27FC236}">
                <a16:creationId xmlns:a16="http://schemas.microsoft.com/office/drawing/2014/main" id="{F82AD197-6F59-561A-1E48-41BE8765F8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64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056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1558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80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33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857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30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81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075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68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C9B1466B-14B6-AA63-AF91-055315C4FDA0}"/>
            </a:ext>
          </a:extLst>
        </p:cNvPr>
        <p:cNvGrpSpPr/>
        <p:nvPr/>
      </p:nvGrpSpPr>
      <p:grpSpPr>
        <a:xfrm>
          <a:off x="0" y="0"/>
          <a:ext cx="0" cy="0"/>
          <a:chOff x="0" y="0"/>
          <a:chExt cx="0" cy="0"/>
        </a:xfrm>
      </p:grpSpPr>
      <p:sp>
        <p:nvSpPr>
          <p:cNvPr id="90" name="Google Shape;90;p1:notes">
            <a:extLst>
              <a:ext uri="{FF2B5EF4-FFF2-40B4-BE49-F238E27FC236}">
                <a16:creationId xmlns:a16="http://schemas.microsoft.com/office/drawing/2014/main" id="{86D6EEDB-6820-407F-471C-F78D8D7AF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a:extLst>
              <a:ext uri="{FF2B5EF4-FFF2-40B4-BE49-F238E27FC236}">
                <a16:creationId xmlns:a16="http://schemas.microsoft.com/office/drawing/2014/main" id="{4C2EF512-15D2-7C72-3E4B-006B7974B6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43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66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8785C5C6-AB80-C7FF-AF92-D9525AABBD52}"/>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73502C99-4BC4-1E10-6738-EAD8CCAD9F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63F454F4-2050-DDCC-06C6-E5F6BDB092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24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15"/>
        <p:cNvGrpSpPr/>
        <p:nvPr/>
      </p:nvGrpSpPr>
      <p:grpSpPr>
        <a:xfrm>
          <a:off x="0" y="0"/>
          <a:ext cx="0" cy="0"/>
          <a:chOff x="0" y="0"/>
          <a:chExt cx="0" cy="0"/>
        </a:xfrm>
      </p:grpSpPr>
      <p:sp>
        <p:nvSpPr>
          <p:cNvPr id="16" name="Google Shape;16;p13"/>
          <p:cNvSpPr>
            <a:spLocks noGrp="1"/>
          </p:cNvSpPr>
          <p:nvPr>
            <p:ph type="pic" idx="2"/>
          </p:nvPr>
        </p:nvSpPr>
        <p:spPr>
          <a:xfrm>
            <a:off x="0" y="1"/>
            <a:ext cx="12192000" cy="4762500"/>
          </a:xfrm>
          <a:prstGeom prst="rect">
            <a:avLst/>
          </a:prstGeom>
          <a:noFill/>
          <a:ln>
            <a:noFill/>
          </a:ln>
        </p:spPr>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13"/>
          <p:cNvSpPr txBox="1">
            <a:spLocks noGrp="1"/>
          </p:cNvSpPr>
          <p:nvPr>
            <p:ph type="body" idx="1"/>
          </p:nvPr>
        </p:nvSpPr>
        <p:spPr>
          <a:xfrm>
            <a:off x="838200" y="257508"/>
            <a:ext cx="10515600" cy="330200"/>
          </a:xfrm>
          <a:prstGeom prst="rect">
            <a:avLst/>
          </a:prstGeom>
          <a:noFill/>
          <a:ln>
            <a:noFill/>
          </a:ln>
        </p:spPr>
        <p:txBody>
          <a:bodyPr spcFirstLastPara="1" wrap="square" lIns="91400" tIns="45700" rIns="91400" bIns="45700" anchor="ctr" anchorCtr="0">
            <a:noAutofit/>
          </a:bodyPr>
          <a:lstStyle>
            <a:lvl1pPr marL="457200" lvl="0" indent="-228600" algn="ctr">
              <a:lnSpc>
                <a:spcPct val="90000"/>
              </a:lnSpc>
              <a:spcBef>
                <a:spcPts val="1000"/>
              </a:spcBef>
              <a:spcAft>
                <a:spcPts val="0"/>
              </a:spcAft>
              <a:buClr>
                <a:srgbClr val="262626"/>
              </a:buClr>
              <a:buSzPts val="1100"/>
              <a:buNone/>
              <a:defRPr sz="11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title"/>
          </p:nvPr>
        </p:nvSpPr>
        <p:spPr>
          <a:xfrm>
            <a:off x="838200" y="430881"/>
            <a:ext cx="10515600" cy="737520"/>
          </a:xfrm>
          <a:prstGeom prst="rect">
            <a:avLst/>
          </a:prstGeom>
          <a:noFill/>
          <a:ln>
            <a:noFill/>
          </a:ln>
        </p:spPr>
        <p:txBody>
          <a:bodyPr spcFirstLastPara="1" wrap="square" lIns="91400" tIns="45700" rIns="91400" bIns="45700" anchor="ctr" anchorCtr="0">
            <a:noAutofit/>
          </a:bodyPr>
          <a:lstStyle>
            <a:lvl1pPr lvl="0" algn="ctr">
              <a:lnSpc>
                <a:spcPct val="90000"/>
              </a:lnSpc>
              <a:spcBef>
                <a:spcPts val="0"/>
              </a:spcBef>
              <a:spcAft>
                <a:spcPts val="0"/>
              </a:spcAft>
              <a:buClr>
                <a:srgbClr val="262626"/>
              </a:buClr>
              <a:buSzPts val="3599"/>
              <a:buFont typeface="Calibri"/>
              <a:buNone/>
              <a:defRPr sz="3599" b="1">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2"/>
          <p:cNvSpPr>
            <a:spLocks noGrp="1"/>
          </p:cNvSpPr>
          <p:nvPr>
            <p:ph type="pic" idx="2"/>
          </p:nvPr>
        </p:nvSpPr>
        <p:spPr>
          <a:xfrm>
            <a:off x="5183188" y="987425"/>
            <a:ext cx="6172200" cy="4873625"/>
          </a:xfrm>
          <a:prstGeom prst="rect">
            <a:avLst/>
          </a:prstGeom>
          <a:noFill/>
          <a:ln>
            <a:noFill/>
          </a:ln>
        </p:spPr>
      </p:sp>
      <p:sp>
        <p:nvSpPr>
          <p:cNvPr id="73" name="Google Shape;7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11.png"/><Relationship Id="rId10" Type="http://schemas.openxmlformats.org/officeDocument/2006/relationships/image" Target="../media/image31.jpeg"/><Relationship Id="rId4" Type="http://schemas.openxmlformats.org/officeDocument/2006/relationships/image" Target="../media/image26.png"/><Relationship Id="rId9"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4" name="Google Shape;94;p1">
            <a:extLst>
              <a:ext uri="{FF2B5EF4-FFF2-40B4-BE49-F238E27FC236}">
                <a16:creationId xmlns:a16="http://schemas.microsoft.com/office/drawing/2014/main" id="{632A84FD-B5D0-60B2-0CCB-ECBDBB546321}"/>
              </a:ext>
            </a:extLst>
          </p:cNvPr>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700" b="1" i="0" u="none" strike="noStrike" cap="small">
                <a:solidFill>
                  <a:schemeClr val="bg1"/>
                </a:solidFill>
                <a:latin typeface="Malgun Gothic"/>
                <a:ea typeface="Malgun Gothic"/>
                <a:cs typeface="Malgun Gothic"/>
                <a:sym typeface="Malgun Gothic"/>
              </a:rPr>
              <a:t>Data Mining – </a:t>
            </a:r>
            <a:r>
              <a:rPr lang="en-US" sz="1700" b="1" i="0" u="none" strike="noStrike" cap="small">
                <a:solidFill>
                  <a:schemeClr val="bg1"/>
                </a:solidFill>
                <a:latin typeface="Malgun Gothic"/>
                <a:ea typeface="Malgun Gothic"/>
                <a:cs typeface="Malgun Gothic"/>
                <a:sym typeface="Malgun Gothic"/>
              </a:rPr>
              <a:t>Bankruptcy Classification Project</a:t>
            </a:r>
            <a:endParaRPr sz="1700" b="1" i="0" u="none" strike="noStrike" cap="none">
              <a:solidFill>
                <a:schemeClr val="bg1"/>
              </a:solidFill>
              <a:latin typeface="Malgun Gothic"/>
              <a:ea typeface="Malgun Gothic"/>
              <a:cs typeface="Malgun Gothic"/>
              <a:sym typeface="Malgun Gothic"/>
            </a:endParaRPr>
          </a:p>
        </p:txBody>
      </p:sp>
      <p:sp>
        <p:nvSpPr>
          <p:cNvPr id="3" name="Google Shape;94;p1">
            <a:extLst>
              <a:ext uri="{FF2B5EF4-FFF2-40B4-BE49-F238E27FC236}">
                <a16:creationId xmlns:a16="http://schemas.microsoft.com/office/drawing/2014/main" id="{4A37EF92-A3AA-C6BB-82EF-D2AEA009630A}"/>
              </a:ext>
            </a:extLst>
          </p:cNvPr>
          <p:cNvSpPr/>
          <p:nvPr/>
        </p:nvSpPr>
        <p:spPr>
          <a:xfrm>
            <a:off x="78059" y="5034373"/>
            <a:ext cx="12113941" cy="1232611"/>
          </a:xfrm>
          <a:prstGeom prst="rect">
            <a:avLst/>
          </a:prstGeom>
          <a:gradFill flip="none" rotWithShape="1">
            <a:gsLst>
              <a:gs pos="0">
                <a:srgbClr val="6C4C15">
                  <a:shade val="30000"/>
                  <a:satMod val="115000"/>
                </a:srgbClr>
              </a:gs>
              <a:gs pos="50000">
                <a:srgbClr val="6C4C15">
                  <a:shade val="67500"/>
                  <a:satMod val="115000"/>
                </a:srgbClr>
              </a:gs>
              <a:gs pos="100000">
                <a:srgbClr val="6C4C15">
                  <a:shade val="100000"/>
                  <a:satMod val="115000"/>
                </a:srgbClr>
              </a:gs>
            </a:gsLst>
            <a:lin ang="0" scaled="1"/>
            <a:tileRect/>
          </a:gradFill>
          <a:ln>
            <a:noFill/>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endParaRPr lang="en-US" sz="2400" b="1" cap="small">
              <a:solidFill>
                <a:schemeClr val="bg1"/>
              </a:solidFill>
              <a:latin typeface="Malgun Gothic"/>
              <a:ea typeface="Malgun Gothic"/>
              <a:cs typeface="Malgun Gothic"/>
              <a:sym typeface="Malgun Gothic"/>
            </a:endParaRPr>
          </a:p>
          <a:p>
            <a:pPr marL="0" marR="0" lvl="0" indent="0" algn="ctr" rtl="0">
              <a:lnSpc>
                <a:spcPct val="107000"/>
              </a:lnSpc>
              <a:spcBef>
                <a:spcPts val="0"/>
              </a:spcBef>
              <a:spcAft>
                <a:spcPts val="0"/>
              </a:spcAft>
              <a:buNone/>
            </a:pPr>
            <a:r>
              <a:rPr lang="en-US" sz="2400" b="1" cap="small">
                <a:solidFill>
                  <a:schemeClr val="bg1"/>
                </a:solidFill>
                <a:latin typeface="Malgun Gothic"/>
                <a:ea typeface="Malgun Gothic"/>
                <a:cs typeface="Malgun Gothic"/>
                <a:sym typeface="Malgun Gothic"/>
              </a:rPr>
              <a:t>MGMT 585 - Airbnb| </a:t>
            </a:r>
            <a:r>
              <a:rPr lang="en-US" sz="2400" b="1" cap="small">
                <a:solidFill>
                  <a:schemeClr val="bg1"/>
                </a:solidFill>
                <a:latin typeface="Malgun Gothic"/>
                <a:ea typeface="Malgun Gothic"/>
              </a:rPr>
              <a:t>Impact of Covid on Airbnb bookings in Chicago and Boston</a:t>
            </a:r>
          </a:p>
          <a:p>
            <a:pPr marL="0" marR="0" lvl="0" indent="0" algn="ctr" rtl="0">
              <a:lnSpc>
                <a:spcPct val="107000"/>
              </a:lnSpc>
              <a:spcBef>
                <a:spcPts val="0"/>
              </a:spcBef>
              <a:spcAft>
                <a:spcPts val="0"/>
              </a:spcAft>
              <a:buNone/>
            </a:pPr>
            <a:endParaRPr lang="en-US" sz="1200" b="1" cap="small">
              <a:solidFill>
                <a:schemeClr val="bg1"/>
              </a:solidFill>
              <a:latin typeface="Malgun Gothic"/>
              <a:ea typeface="Malgun Gothic"/>
            </a:endParaRPr>
          </a:p>
          <a:p>
            <a:pPr marL="0" marR="0" lvl="0" indent="0" algn="ctr" rtl="0">
              <a:lnSpc>
                <a:spcPct val="107000"/>
              </a:lnSpc>
              <a:spcBef>
                <a:spcPts val="0"/>
              </a:spcBef>
              <a:spcAft>
                <a:spcPts val="0"/>
              </a:spcAft>
              <a:buNone/>
            </a:pPr>
            <a:endParaRPr lang="en-US" sz="2800" b="1" cap="small">
              <a:solidFill>
                <a:schemeClr val="bg1"/>
              </a:solidFill>
              <a:latin typeface="Malgun Gothic"/>
              <a:ea typeface="Malgun Gothic"/>
              <a:sym typeface="Malgun Gothic"/>
            </a:endParaRPr>
          </a:p>
        </p:txBody>
      </p:sp>
      <p:pic>
        <p:nvPicPr>
          <p:cNvPr id="5124" name="Picture 4" descr="Airbnb - PESTLE ANALYSIS (Challenges &amp; Recommendations)">
            <a:extLst>
              <a:ext uri="{FF2B5EF4-FFF2-40B4-BE49-F238E27FC236}">
                <a16:creationId xmlns:a16="http://schemas.microsoft.com/office/drawing/2014/main" id="{C87C5FD5-5063-A764-EB51-4AC8BECCED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65" b="10082"/>
          <a:stretch/>
        </p:blipFill>
        <p:spPr bwMode="auto">
          <a:xfrm>
            <a:off x="0" y="0"/>
            <a:ext cx="12192000" cy="46700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B88144-4531-9C79-3F90-BFCC28F40C3B}"/>
              </a:ext>
            </a:extLst>
          </p:cNvPr>
          <p:cNvSpPr txBox="1"/>
          <p:nvPr/>
        </p:nvSpPr>
        <p:spPr>
          <a:xfrm>
            <a:off x="2542033" y="5743758"/>
            <a:ext cx="9740812" cy="304442"/>
          </a:xfrm>
          <a:prstGeom prst="rect">
            <a:avLst/>
          </a:prstGeom>
          <a:noFill/>
        </p:spPr>
        <p:txBody>
          <a:bodyPr wrap="square">
            <a:spAutoFit/>
          </a:bodyPr>
          <a:lstStyle/>
          <a:p>
            <a:pPr lvl="5">
              <a:lnSpc>
                <a:spcPct val="107000"/>
              </a:lnSpc>
            </a:pPr>
            <a:r>
              <a:rPr lang="en-US" sz="1400" b="1" cap="small">
                <a:solidFill>
                  <a:schemeClr val="bg1"/>
                </a:solidFill>
                <a:latin typeface="Malgun Gothic"/>
                <a:ea typeface="Malgun Gothic"/>
              </a:rPr>
              <a:t>Team Scrum Sprinters: </a:t>
            </a:r>
            <a:r>
              <a:rPr lang="en-US" b="1" cap="small">
                <a:solidFill>
                  <a:schemeClr val="bg1"/>
                </a:solidFill>
                <a:latin typeface="Malgun Gothic"/>
                <a:ea typeface="Malgun Gothic"/>
              </a:rPr>
              <a:t>A</a:t>
            </a:r>
            <a:r>
              <a:rPr lang="en-US" sz="1400" b="1" cap="small">
                <a:solidFill>
                  <a:schemeClr val="bg1"/>
                </a:solidFill>
                <a:latin typeface="Malgun Gothic"/>
                <a:ea typeface="Malgun Gothic"/>
              </a:rPr>
              <a:t>kanksha Singh, Chinmay Gidwani, </a:t>
            </a:r>
            <a:r>
              <a:rPr lang="en-US" b="1" cap="small">
                <a:solidFill>
                  <a:schemeClr val="bg1"/>
                </a:solidFill>
                <a:latin typeface="Malgun Gothic"/>
                <a:ea typeface="Malgun Gothic"/>
              </a:rPr>
              <a:t>D</a:t>
            </a:r>
            <a:r>
              <a:rPr lang="en-US" sz="1400" b="1" cap="small">
                <a:solidFill>
                  <a:schemeClr val="bg1"/>
                </a:solidFill>
                <a:latin typeface="Malgun Gothic"/>
                <a:ea typeface="Malgun Gothic"/>
              </a:rPr>
              <a:t>evarshi Sharma, </a:t>
            </a:r>
            <a:r>
              <a:rPr lang="en-US" sz="1400" b="1" cap="small" err="1">
                <a:solidFill>
                  <a:schemeClr val="bg1"/>
                </a:solidFill>
                <a:latin typeface="Malgun Gothic"/>
                <a:ea typeface="Malgun Gothic"/>
              </a:rPr>
              <a:t>Harshraj</a:t>
            </a:r>
            <a:r>
              <a:rPr lang="en-US" sz="1400" b="1" cap="small">
                <a:solidFill>
                  <a:schemeClr val="bg1"/>
                </a:solidFill>
                <a:latin typeface="Malgun Gothic"/>
                <a:ea typeface="Malgun Gothic"/>
              </a:rPr>
              <a:t> Jadeja</a:t>
            </a:r>
            <a:r>
              <a:rPr lang="en-US" b="1" cap="small">
                <a:solidFill>
                  <a:schemeClr val="bg1"/>
                </a:solidFill>
                <a:latin typeface="Malgun Gothic"/>
                <a:ea typeface="Malgun Gothic"/>
              </a:rPr>
              <a:t>,</a:t>
            </a:r>
            <a:r>
              <a:rPr lang="en-US" sz="1400" b="1" cap="small">
                <a:solidFill>
                  <a:schemeClr val="bg1"/>
                </a:solidFill>
                <a:latin typeface="Malgun Gothic"/>
                <a:ea typeface="Malgun Gothic"/>
              </a:rPr>
              <a:t> </a:t>
            </a:r>
            <a:r>
              <a:rPr lang="en-US" sz="1400" b="1" cap="small" err="1">
                <a:solidFill>
                  <a:schemeClr val="bg1"/>
                </a:solidFill>
                <a:latin typeface="Malgun Gothic"/>
                <a:ea typeface="Malgun Gothic"/>
              </a:rPr>
              <a:t>Keertana</a:t>
            </a:r>
            <a:r>
              <a:rPr lang="en-US" sz="1400" b="1" cap="small">
                <a:solidFill>
                  <a:schemeClr val="bg1"/>
                </a:solidFill>
                <a:latin typeface="Malgun Gothic"/>
                <a:ea typeface="Malgun Gothic"/>
              </a:rPr>
              <a:t> Madan</a:t>
            </a:r>
          </a:p>
        </p:txBody>
      </p:sp>
    </p:spTree>
    <p:extLst>
      <p:ext uri="{BB962C8B-B14F-4D97-AF65-F5344CB8AC3E}">
        <p14:creationId xmlns:p14="http://schemas.microsoft.com/office/powerpoint/2010/main" val="1050901569"/>
      </p:ext>
    </p:extLst>
  </p:cSld>
  <p:clrMapOvr>
    <a:masterClrMapping/>
  </p:clrMapOvr>
  <mc:AlternateContent xmlns:mc="http://schemas.openxmlformats.org/markup-compatibility/2006">
    <mc:Choice xmlns:p14="http://schemas.microsoft.com/office/powerpoint/2010/main" Requires="p14">
      <p:transition spd="slow" p14:dur="2000" advTm="15566"/>
    </mc:Choice>
    <mc:Fallback>
      <p:transition spd="slow" advTm="155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E7CE47AD-92A2-71E8-EFF3-E0C9BBE0C283}"/>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3D1A0F19-8BD9-02EB-1704-584F27077755}"/>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71EBE819-19ED-4FD8-888A-D610FC9B37BE}"/>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User Stories &amp; Tasks Planning</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02E8525C-2238-E1C9-1C60-5F9FADE33D2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8FEBE82-B623-58CD-B360-592F3BB00665}"/>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42EDB7E3-75BE-D072-0EFE-24C9F89FB5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881" t="16512" r="13672" b="8478"/>
          <a:stretch/>
        </p:blipFill>
        <p:spPr bwMode="auto">
          <a:xfrm>
            <a:off x="299117" y="1375834"/>
            <a:ext cx="5076967" cy="354330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30;p16">
            <a:extLst>
              <a:ext uri="{FF2B5EF4-FFF2-40B4-BE49-F238E27FC236}">
                <a16:creationId xmlns:a16="http://schemas.microsoft.com/office/drawing/2014/main" id="{27269479-A28E-9701-A5FB-3A47018787F3}"/>
              </a:ext>
            </a:extLst>
          </p:cNvPr>
          <p:cNvSpPr txBox="1"/>
          <p:nvPr/>
        </p:nvSpPr>
        <p:spPr>
          <a:xfrm>
            <a:off x="6191721" y="1489367"/>
            <a:ext cx="5177728" cy="489450"/>
          </a:xfrm>
          <a:prstGeom prst="rect">
            <a:avLst/>
          </a:prstGeom>
          <a:noFill/>
          <a:ln>
            <a:noFill/>
          </a:ln>
        </p:spPr>
        <p:txBody>
          <a:bodyPr spcFirstLastPara="1" wrap="square" lIns="121900" tIns="121900" rIns="121900" bIns="121900" anchor="ctr" anchorCtr="0">
            <a:noAutofit/>
          </a:bodyPr>
          <a:lstStyle/>
          <a:p>
            <a:pPr algn="ctr"/>
            <a:r>
              <a:rPr lang="en" sz="2267" b="1">
                <a:solidFill>
                  <a:schemeClr val="accent2"/>
                </a:solidFill>
                <a:latin typeface="Malgun Gothic" panose="020B0503020000020004" pitchFamily="34" charset="-127"/>
                <a:ea typeface="Malgun Gothic" panose="020B0503020000020004" pitchFamily="34" charset="-127"/>
                <a:cs typeface="Fira Sans Extra Condensed Medium"/>
                <a:sym typeface="Fira Sans Extra Condensed Medium"/>
              </a:rPr>
              <a:t>Story Creation Workshops</a:t>
            </a:r>
            <a:endParaRPr sz="2267" b="1">
              <a:solidFill>
                <a:schemeClr val="accent2"/>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14" name="Google Shape;131;p16">
            <a:extLst>
              <a:ext uri="{FF2B5EF4-FFF2-40B4-BE49-F238E27FC236}">
                <a16:creationId xmlns:a16="http://schemas.microsoft.com/office/drawing/2014/main" id="{BDDA2E8B-661F-EAFA-FA6F-50961FF082E5}"/>
              </a:ext>
            </a:extLst>
          </p:cNvPr>
          <p:cNvSpPr txBox="1"/>
          <p:nvPr/>
        </p:nvSpPr>
        <p:spPr>
          <a:xfrm>
            <a:off x="6974583" y="1759495"/>
            <a:ext cx="3875281" cy="1337834"/>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Conducted workshops</a:t>
            </a:r>
          </a:p>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Curated List of tasks for project</a:t>
            </a:r>
          </a:p>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Organised list into Stories &amp; Tasks</a:t>
            </a:r>
          </a:p>
        </p:txBody>
      </p:sp>
      <p:grpSp>
        <p:nvGrpSpPr>
          <p:cNvPr id="16" name="Group 15">
            <a:extLst>
              <a:ext uri="{FF2B5EF4-FFF2-40B4-BE49-F238E27FC236}">
                <a16:creationId xmlns:a16="http://schemas.microsoft.com/office/drawing/2014/main" id="{5A59498A-D996-3A18-E043-50183CC1D2DD}"/>
              </a:ext>
            </a:extLst>
          </p:cNvPr>
          <p:cNvGrpSpPr/>
          <p:nvPr/>
        </p:nvGrpSpPr>
        <p:grpSpPr>
          <a:xfrm>
            <a:off x="299116" y="5042525"/>
            <a:ext cx="5076967" cy="1623507"/>
            <a:chOff x="5445707" y="1645750"/>
            <a:chExt cx="3895718" cy="1754935"/>
          </a:xfrm>
        </p:grpSpPr>
        <p:sp>
          <p:nvSpPr>
            <p:cNvPr id="21" name="Google Shape;130;p16">
              <a:extLst>
                <a:ext uri="{FF2B5EF4-FFF2-40B4-BE49-F238E27FC236}">
                  <a16:creationId xmlns:a16="http://schemas.microsoft.com/office/drawing/2014/main" id="{C02A635A-5B21-152A-AA23-81BB61674CAA}"/>
                </a:ext>
              </a:extLst>
            </p:cNvPr>
            <p:cNvSpPr txBox="1"/>
            <p:nvPr/>
          </p:nvSpPr>
          <p:spPr>
            <a:xfrm>
              <a:off x="5445707" y="1645750"/>
              <a:ext cx="3895718" cy="572800"/>
            </a:xfrm>
            <a:prstGeom prst="rect">
              <a:avLst/>
            </a:prstGeom>
            <a:noFill/>
            <a:ln>
              <a:noFill/>
            </a:ln>
          </p:spPr>
          <p:txBody>
            <a:bodyPr spcFirstLastPara="1" wrap="square" lIns="121900" tIns="121900" rIns="121900" bIns="121900" anchor="ctr" anchorCtr="0">
              <a:noAutofit/>
            </a:bodyPr>
            <a:lstStyle/>
            <a:p>
              <a:pPr algn="ctr"/>
              <a:r>
                <a:rPr lang="en" sz="2267" b="1">
                  <a:solidFill>
                    <a:schemeClr val="accent3"/>
                  </a:solidFill>
                  <a:latin typeface="Malgun Gothic" panose="020B0503020000020004" pitchFamily="34" charset="-127"/>
                  <a:ea typeface="Malgun Gothic" panose="020B0503020000020004" pitchFamily="34" charset="-127"/>
                  <a:cs typeface="Fira Sans Extra Condensed Medium"/>
                  <a:sym typeface="Fira Sans Extra Condensed Medium"/>
                </a:rPr>
                <a:t>User Story Format</a:t>
              </a:r>
              <a:endParaRPr sz="2267" b="1">
                <a:solidFill>
                  <a:schemeClr val="accent3"/>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22" name="Google Shape;131;p16">
              <a:extLst>
                <a:ext uri="{FF2B5EF4-FFF2-40B4-BE49-F238E27FC236}">
                  <a16:creationId xmlns:a16="http://schemas.microsoft.com/office/drawing/2014/main" id="{57899A32-DD52-A4C0-EE08-0878AD95F52F}"/>
                </a:ext>
              </a:extLst>
            </p:cNvPr>
            <p:cNvSpPr txBox="1"/>
            <p:nvPr/>
          </p:nvSpPr>
          <p:spPr>
            <a:xfrm>
              <a:off x="5561585" y="1835026"/>
              <a:ext cx="3663963" cy="1565659"/>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Created Stories using As a, I want, So that</a:t>
              </a:r>
            </a:p>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Defined Acceptance Criteria for completion</a:t>
              </a:r>
            </a:p>
          </p:txBody>
        </p:sp>
      </p:grpSp>
      <p:pic>
        <p:nvPicPr>
          <p:cNvPr id="4" name="Picture 3" descr="A screenshot of a computer&#10;&#10;Description automatically generated">
            <a:extLst>
              <a:ext uri="{FF2B5EF4-FFF2-40B4-BE49-F238E27FC236}">
                <a16:creationId xmlns:a16="http://schemas.microsoft.com/office/drawing/2014/main" id="{5054E45B-7464-20C4-3EC1-4B7E9E7305E6}"/>
              </a:ext>
            </a:extLst>
          </p:cNvPr>
          <p:cNvPicPr>
            <a:picLocks noChangeAspect="1"/>
          </p:cNvPicPr>
          <p:nvPr/>
        </p:nvPicPr>
        <p:blipFill rotWithShape="1">
          <a:blip r:embed="rId5"/>
          <a:srcRect l="4646" t="13343" r="-1368" b="2680"/>
          <a:stretch/>
        </p:blipFill>
        <p:spPr>
          <a:xfrm>
            <a:off x="5867045" y="3122732"/>
            <a:ext cx="5827080" cy="2964383"/>
          </a:xfrm>
          <a:prstGeom prst="rect">
            <a:avLst/>
          </a:prstGeom>
        </p:spPr>
      </p:pic>
    </p:spTree>
    <p:extLst>
      <p:ext uri="{BB962C8B-B14F-4D97-AF65-F5344CB8AC3E}">
        <p14:creationId xmlns:p14="http://schemas.microsoft.com/office/powerpoint/2010/main" val="2087871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8" name="Group 7">
            <a:extLst>
              <a:ext uri="{FF2B5EF4-FFF2-40B4-BE49-F238E27FC236}">
                <a16:creationId xmlns:a16="http://schemas.microsoft.com/office/drawing/2014/main" id="{7470124A-A41C-6E1E-62B8-41295587E0BA}"/>
              </a:ext>
            </a:extLst>
          </p:cNvPr>
          <p:cNvGrpSpPr/>
          <p:nvPr/>
        </p:nvGrpSpPr>
        <p:grpSpPr>
          <a:xfrm>
            <a:off x="4502072" y="1481133"/>
            <a:ext cx="7098880" cy="1129600"/>
            <a:chOff x="4577701" y="1697220"/>
            <a:chExt cx="7098880" cy="1129600"/>
          </a:xfrm>
        </p:grpSpPr>
        <p:grpSp>
          <p:nvGrpSpPr>
            <p:cNvPr id="263" name="Google Shape;263;p19"/>
            <p:cNvGrpSpPr/>
            <p:nvPr/>
          </p:nvGrpSpPr>
          <p:grpSpPr>
            <a:xfrm>
              <a:off x="4577701" y="1697220"/>
              <a:ext cx="7098880" cy="1129600"/>
              <a:chOff x="3433276" y="1272915"/>
              <a:chExt cx="5324160" cy="847200"/>
            </a:xfrm>
          </p:grpSpPr>
          <p:sp>
            <p:nvSpPr>
              <p:cNvPr id="264" name="Google Shape;264;p19"/>
              <p:cNvSpPr/>
              <p:nvPr/>
            </p:nvSpPr>
            <p:spPr>
              <a:xfrm rot="-5400000">
                <a:off x="4121626" y="584565"/>
                <a:ext cx="847200" cy="2223900"/>
              </a:xfrm>
              <a:prstGeom prst="round2SameRect">
                <a:avLst>
                  <a:gd name="adj1" fmla="val 50000"/>
                  <a:gd name="adj2" fmla="val 0"/>
                </a:avLst>
              </a:prstGeom>
              <a:solidFill>
                <a:schemeClr val="accent1"/>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265" name="Google Shape;265;p19"/>
              <p:cNvSpPr/>
              <p:nvPr/>
            </p:nvSpPr>
            <p:spPr>
              <a:xfrm>
                <a:off x="4288175" y="1503615"/>
                <a:ext cx="1948800" cy="385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243833" tIns="121900" rIns="121900" bIns="121900" anchor="ctr" anchorCtr="0">
                <a:noAutofit/>
              </a:bodyPr>
              <a:lstStyle/>
              <a:p>
                <a:pPr>
                  <a:buClr>
                    <a:schemeClr val="dk1"/>
                  </a:buClr>
                  <a:buSzPts val="1100"/>
                </a:pPr>
                <a:r>
                  <a:rPr lang="en" sz="2267">
                    <a:solidFill>
                      <a:schemeClr val="accent1"/>
                    </a:solidFill>
                    <a:latin typeface="Malgun Gothic" panose="020B0503020000020004" pitchFamily="34" charset="-127"/>
                    <a:ea typeface="Malgun Gothic" panose="020B0503020000020004" pitchFamily="34" charset="-127"/>
                    <a:cs typeface="Fira Sans Extra Condensed Medium"/>
                    <a:sym typeface="Fira Sans Extra Condensed Medium"/>
                  </a:rPr>
                  <a:t>Estimates</a:t>
                </a:r>
                <a:endParaRPr sz="2267">
                  <a:solidFill>
                    <a:schemeClr val="accent1"/>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266" name="Google Shape;266;p19"/>
              <p:cNvSpPr txBox="1"/>
              <p:nvPr/>
            </p:nvSpPr>
            <p:spPr>
              <a:xfrm>
                <a:off x="6347049" y="1429065"/>
                <a:ext cx="2410387" cy="623423"/>
              </a:xfrm>
              <a:prstGeom prst="rect">
                <a:avLst/>
              </a:prstGeom>
              <a:noFill/>
              <a:ln>
                <a:noFill/>
              </a:ln>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Experienced team members assign fibonacci points</a:t>
                </a:r>
              </a:p>
              <a:p>
                <a:endParaRPr sz="1600">
                  <a:latin typeface="Malgun Gothic" panose="020B0503020000020004" pitchFamily="34" charset="-127"/>
                  <a:ea typeface="Malgun Gothic" panose="020B0503020000020004" pitchFamily="34" charset="-127"/>
                  <a:cs typeface="Roboto"/>
                  <a:sym typeface="Roboto"/>
                </a:endParaRPr>
              </a:p>
            </p:txBody>
          </p:sp>
        </p:grpSp>
        <p:grpSp>
          <p:nvGrpSpPr>
            <p:cNvPr id="267" name="Google Shape;267;p19"/>
            <p:cNvGrpSpPr/>
            <p:nvPr/>
          </p:nvGrpSpPr>
          <p:grpSpPr>
            <a:xfrm>
              <a:off x="4874153" y="2035853"/>
              <a:ext cx="452337" cy="452337"/>
              <a:chOff x="3271200" y="1435075"/>
              <a:chExt cx="481825" cy="481825"/>
            </a:xfrm>
          </p:grpSpPr>
          <p:sp>
            <p:nvSpPr>
              <p:cNvPr id="268" name="Google Shape;268;p1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69" name="Google Shape;269;p1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grpSp>
      </p:grpSp>
      <p:grpSp>
        <p:nvGrpSpPr>
          <p:cNvPr id="7" name="Group 6">
            <a:extLst>
              <a:ext uri="{FF2B5EF4-FFF2-40B4-BE49-F238E27FC236}">
                <a16:creationId xmlns:a16="http://schemas.microsoft.com/office/drawing/2014/main" id="{22C748C9-140B-2645-059E-D36DD055D3BA}"/>
              </a:ext>
            </a:extLst>
          </p:cNvPr>
          <p:cNvGrpSpPr/>
          <p:nvPr/>
        </p:nvGrpSpPr>
        <p:grpSpPr>
          <a:xfrm>
            <a:off x="4502072" y="2982815"/>
            <a:ext cx="7098872" cy="2002653"/>
            <a:chOff x="4577701" y="2908999"/>
            <a:chExt cx="7098872" cy="2002653"/>
          </a:xfrm>
        </p:grpSpPr>
        <p:grpSp>
          <p:nvGrpSpPr>
            <p:cNvPr id="255" name="Google Shape;255;p19"/>
            <p:cNvGrpSpPr/>
            <p:nvPr/>
          </p:nvGrpSpPr>
          <p:grpSpPr>
            <a:xfrm>
              <a:off x="4577701" y="2908999"/>
              <a:ext cx="7098872" cy="2002653"/>
              <a:chOff x="3433276" y="2181749"/>
              <a:chExt cx="5324154" cy="1501990"/>
            </a:xfrm>
          </p:grpSpPr>
          <p:sp>
            <p:nvSpPr>
              <p:cNvPr id="256" name="Google Shape;256;p19"/>
              <p:cNvSpPr/>
              <p:nvPr/>
            </p:nvSpPr>
            <p:spPr>
              <a:xfrm rot="-5400000">
                <a:off x="4121626" y="1720926"/>
                <a:ext cx="847200" cy="2223900"/>
              </a:xfrm>
              <a:prstGeom prst="round2SameRect">
                <a:avLst>
                  <a:gd name="adj1" fmla="val 50000"/>
                  <a:gd name="adj2" fmla="val 0"/>
                </a:avLst>
              </a:prstGeom>
              <a:solidFill>
                <a:schemeClr val="accent2"/>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257" name="Google Shape;257;p19"/>
              <p:cNvSpPr/>
              <p:nvPr/>
            </p:nvSpPr>
            <p:spPr>
              <a:xfrm>
                <a:off x="4288175" y="2639976"/>
                <a:ext cx="1948800" cy="3858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243833" tIns="121900" rIns="121900" bIns="121900" anchor="ctr" anchorCtr="0">
                <a:noAutofit/>
              </a:bodyPr>
              <a:lstStyle/>
              <a:p>
                <a:pPr>
                  <a:buClr>
                    <a:schemeClr val="dk1"/>
                  </a:buClr>
                  <a:buSzPts val="1100"/>
                </a:pPr>
                <a:r>
                  <a:rPr lang="en" sz="2267">
                    <a:solidFill>
                      <a:schemeClr val="accent2"/>
                    </a:solidFill>
                    <a:latin typeface="Malgun Gothic" panose="020B0503020000020004" pitchFamily="34" charset="-127"/>
                    <a:ea typeface="Malgun Gothic" panose="020B0503020000020004" pitchFamily="34" charset="-127"/>
                    <a:sym typeface="Fira Sans Extra Condensed Medium"/>
                  </a:rPr>
                  <a:t>Collaboration</a:t>
                </a:r>
                <a:endParaRPr sz="1867">
                  <a:solidFill>
                    <a:schemeClr val="accent2"/>
                  </a:solidFill>
                  <a:latin typeface="Malgun Gothic" panose="020B0503020000020004" pitchFamily="34" charset="-127"/>
                  <a:ea typeface="Malgun Gothic" panose="020B0503020000020004" pitchFamily="34" charset="-127"/>
                </a:endParaRPr>
              </a:p>
            </p:txBody>
          </p:sp>
          <p:sp>
            <p:nvSpPr>
              <p:cNvPr id="258" name="Google Shape;258;p19"/>
              <p:cNvSpPr txBox="1"/>
              <p:nvPr/>
            </p:nvSpPr>
            <p:spPr>
              <a:xfrm>
                <a:off x="6347049" y="2181749"/>
                <a:ext cx="2410381" cy="1501990"/>
              </a:xfrm>
              <a:prstGeom prst="rect">
                <a:avLst/>
              </a:prstGeom>
              <a:noFill/>
              <a:ln>
                <a:noFill/>
              </a:ln>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Team weighs in with their estimates</a:t>
                </a:r>
              </a:p>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Discussion ensured difference in opinions were addressed</a:t>
                </a:r>
              </a:p>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Learning reincorporated into effort estimation</a:t>
                </a:r>
              </a:p>
            </p:txBody>
          </p:sp>
        </p:grpSp>
        <p:grpSp>
          <p:nvGrpSpPr>
            <p:cNvPr id="270" name="Google Shape;270;p19"/>
            <p:cNvGrpSpPr/>
            <p:nvPr/>
          </p:nvGrpSpPr>
          <p:grpSpPr>
            <a:xfrm>
              <a:off x="4953727" y="3551106"/>
              <a:ext cx="293187" cy="452127"/>
              <a:chOff x="5726350" y="2028150"/>
              <a:chExt cx="312300" cy="481600"/>
            </a:xfrm>
          </p:grpSpPr>
          <p:sp>
            <p:nvSpPr>
              <p:cNvPr id="271" name="Google Shape;271;p1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2" name="Google Shape;272;p1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3" name="Google Shape;273;p1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grpSp>
      </p:grpSp>
      <p:grpSp>
        <p:nvGrpSpPr>
          <p:cNvPr id="6" name="Group 5">
            <a:extLst>
              <a:ext uri="{FF2B5EF4-FFF2-40B4-BE49-F238E27FC236}">
                <a16:creationId xmlns:a16="http://schemas.microsoft.com/office/drawing/2014/main" id="{32C293AB-8C0C-EC51-71AF-D5A0ABB333D1}"/>
              </a:ext>
            </a:extLst>
          </p:cNvPr>
          <p:cNvGrpSpPr/>
          <p:nvPr/>
        </p:nvGrpSpPr>
        <p:grpSpPr>
          <a:xfrm>
            <a:off x="4502072" y="5091237"/>
            <a:ext cx="7098872" cy="1129600"/>
            <a:chOff x="4577701" y="4727517"/>
            <a:chExt cx="7098872" cy="1129600"/>
          </a:xfrm>
        </p:grpSpPr>
        <p:grpSp>
          <p:nvGrpSpPr>
            <p:cNvPr id="259" name="Google Shape;259;p19"/>
            <p:cNvGrpSpPr/>
            <p:nvPr/>
          </p:nvGrpSpPr>
          <p:grpSpPr>
            <a:xfrm>
              <a:off x="4577701" y="4727517"/>
              <a:ext cx="7098872" cy="1129600"/>
              <a:chOff x="3433276" y="3545638"/>
              <a:chExt cx="5324154" cy="847200"/>
            </a:xfrm>
          </p:grpSpPr>
          <p:sp>
            <p:nvSpPr>
              <p:cNvPr id="260" name="Google Shape;260;p19"/>
              <p:cNvSpPr/>
              <p:nvPr/>
            </p:nvSpPr>
            <p:spPr>
              <a:xfrm rot="-5400000">
                <a:off x="4121626" y="2857288"/>
                <a:ext cx="847200" cy="2223900"/>
              </a:xfrm>
              <a:prstGeom prst="round2SameRect">
                <a:avLst>
                  <a:gd name="adj1" fmla="val 50000"/>
                  <a:gd name="adj2" fmla="val 0"/>
                </a:avLst>
              </a:prstGeom>
              <a:solidFill>
                <a:schemeClr val="accent3"/>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261" name="Google Shape;261;p19"/>
              <p:cNvSpPr/>
              <p:nvPr/>
            </p:nvSpPr>
            <p:spPr>
              <a:xfrm>
                <a:off x="4288175" y="3776338"/>
                <a:ext cx="1948800" cy="3858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243833" tIns="121900" rIns="121900" bIns="121900" anchor="ctr" anchorCtr="0">
                <a:noAutofit/>
              </a:bodyPr>
              <a:lstStyle/>
              <a:p>
                <a:pPr>
                  <a:buClr>
                    <a:schemeClr val="dk1"/>
                  </a:buClr>
                  <a:buSzPts val="1100"/>
                </a:pPr>
                <a:r>
                  <a:rPr lang="en" sz="2267">
                    <a:solidFill>
                      <a:schemeClr val="accent3"/>
                    </a:solidFill>
                    <a:latin typeface="Malgun Gothic" panose="020B0503020000020004" pitchFamily="34" charset="-127"/>
                    <a:ea typeface="Malgun Gothic" panose="020B0503020000020004" pitchFamily="34" charset="-127"/>
                    <a:sym typeface="Fira Sans Extra Condensed Medium"/>
                  </a:rPr>
                  <a:t>Buy-Ins</a:t>
                </a:r>
                <a:endParaRPr sz="1867">
                  <a:solidFill>
                    <a:schemeClr val="accent3"/>
                  </a:solidFill>
                  <a:latin typeface="Malgun Gothic" panose="020B0503020000020004" pitchFamily="34" charset="-127"/>
                  <a:ea typeface="Malgun Gothic" panose="020B0503020000020004" pitchFamily="34" charset="-127"/>
                </a:endParaRPr>
              </a:p>
            </p:txBody>
          </p:sp>
          <p:sp>
            <p:nvSpPr>
              <p:cNvPr id="262" name="Google Shape;262;p19"/>
              <p:cNvSpPr txBox="1"/>
              <p:nvPr/>
            </p:nvSpPr>
            <p:spPr>
              <a:xfrm>
                <a:off x="6347050" y="3701788"/>
                <a:ext cx="2410380" cy="581520"/>
              </a:xfrm>
              <a:prstGeom prst="rect">
                <a:avLst/>
              </a:prstGeom>
              <a:noFill/>
              <a:ln>
                <a:noFill/>
              </a:ln>
            </p:spPr>
            <p:txBody>
              <a:bodyPr spcFirstLastPara="1" wrap="square" lIns="121900" tIns="121900" rIns="121900" bIns="121900" anchor="t" anchorCtr="0">
                <a:noAutofit/>
              </a:bodyPr>
              <a:lstStyle/>
              <a:p>
                <a:pPr marL="285750" indent="-285750">
                  <a:buFont typeface="Arial" panose="020B0604020202020204" pitchFamily="34" charset="0"/>
                  <a:buChar char="•"/>
                </a:pPr>
                <a:r>
                  <a:rPr lang="en" sz="1600">
                    <a:latin typeface="Malgun Gothic" panose="020B0503020000020004" pitchFamily="34" charset="-127"/>
                    <a:ea typeface="Malgun Gothic" panose="020B0503020000020004" pitchFamily="34" charset="-127"/>
                    <a:cs typeface="Roboto"/>
                    <a:sym typeface="Roboto"/>
                  </a:rPr>
                  <a:t>Final estimate decided on concensus</a:t>
                </a:r>
                <a:endParaRPr sz="1600">
                  <a:latin typeface="Malgun Gothic" panose="020B0503020000020004" pitchFamily="34" charset="-127"/>
                  <a:ea typeface="Malgun Gothic" panose="020B0503020000020004" pitchFamily="34" charset="-127"/>
                  <a:cs typeface="Roboto"/>
                  <a:sym typeface="Roboto"/>
                </a:endParaRPr>
              </a:p>
            </p:txBody>
          </p:sp>
        </p:grpSp>
        <p:grpSp>
          <p:nvGrpSpPr>
            <p:cNvPr id="274" name="Google Shape;274;p19"/>
            <p:cNvGrpSpPr/>
            <p:nvPr/>
          </p:nvGrpSpPr>
          <p:grpSpPr>
            <a:xfrm>
              <a:off x="4873273" y="5066137"/>
              <a:ext cx="454097" cy="452361"/>
              <a:chOff x="898875" y="4399275"/>
              <a:chExt cx="483700" cy="481850"/>
            </a:xfrm>
          </p:grpSpPr>
          <p:sp>
            <p:nvSpPr>
              <p:cNvPr id="275" name="Google Shape;275;p1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6" name="Google Shape;276;p1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7" name="Google Shape;277;p1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8" name="Google Shape;278;p1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79" name="Google Shape;279;p1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80" name="Google Shape;280;p1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81" name="Google Shape;281;p1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sp>
            <p:nvSpPr>
              <p:cNvPr id="282" name="Google Shape;282;p1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121900" tIns="121900" rIns="121900" bIns="121900" anchor="ctr" anchorCtr="0">
                <a:noAutofit/>
              </a:bodyPr>
              <a:lstStyle/>
              <a:p>
                <a:endParaRPr sz="1867">
                  <a:solidFill>
                    <a:srgbClr val="435D74"/>
                  </a:solidFill>
                  <a:latin typeface="Malgun Gothic" panose="020B0503020000020004" pitchFamily="34" charset="-127"/>
                  <a:ea typeface="Malgun Gothic" panose="020B0503020000020004" pitchFamily="34" charset="-127"/>
                </a:endParaRPr>
              </a:p>
            </p:txBody>
          </p:sp>
        </p:grpSp>
      </p:grpSp>
      <p:grpSp>
        <p:nvGrpSpPr>
          <p:cNvPr id="283" name="Google Shape;283;p19"/>
          <p:cNvGrpSpPr/>
          <p:nvPr/>
        </p:nvGrpSpPr>
        <p:grpSpPr>
          <a:xfrm>
            <a:off x="481035" y="2050393"/>
            <a:ext cx="3930666" cy="3605644"/>
            <a:chOff x="693019" y="1696445"/>
            <a:chExt cx="2477831" cy="2272942"/>
          </a:xfrm>
        </p:grpSpPr>
        <p:grpSp>
          <p:nvGrpSpPr>
            <p:cNvPr id="284" name="Google Shape;284;p19"/>
            <p:cNvGrpSpPr/>
            <p:nvPr/>
          </p:nvGrpSpPr>
          <p:grpSpPr>
            <a:xfrm>
              <a:off x="2288356" y="1696445"/>
              <a:ext cx="882450" cy="1136250"/>
              <a:chOff x="2288356" y="1696445"/>
              <a:chExt cx="882450" cy="1136250"/>
            </a:xfrm>
          </p:grpSpPr>
          <p:sp>
            <p:nvSpPr>
              <p:cNvPr id="285" name="Google Shape;285;p19"/>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cxnSp>
            <p:nvCxnSpPr>
              <p:cNvPr id="286" name="Google Shape;286;p19"/>
              <p:cNvCxnSpPr>
                <a:stCxn id="28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87" name="Google Shape;287;p19"/>
              <p:cNvCxnSpPr>
                <a:stCxn id="28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288" name="Google Shape;288;p19"/>
            <p:cNvGrpSpPr/>
            <p:nvPr/>
          </p:nvGrpSpPr>
          <p:grpSpPr>
            <a:xfrm>
              <a:off x="2288412" y="2832906"/>
              <a:ext cx="882422" cy="1136481"/>
              <a:chOff x="7009125" y="3265500"/>
              <a:chExt cx="565800" cy="728700"/>
            </a:xfrm>
          </p:grpSpPr>
          <p:sp>
            <p:nvSpPr>
              <p:cNvPr id="289" name="Google Shape;289;p19"/>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cxnSp>
            <p:nvCxnSpPr>
              <p:cNvPr id="290" name="Google Shape;290;p19"/>
              <p:cNvCxnSpPr>
                <a:stCxn id="289"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91" name="Google Shape;291;p19"/>
              <p:cNvCxnSpPr>
                <a:stCxn id="289"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292" name="Google Shape;292;p19"/>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293" name="Google Shape;293;p19"/>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94" name="Google Shape;294;p19"/>
            <p:cNvSpPr/>
            <p:nvPr/>
          </p:nvSpPr>
          <p:spPr>
            <a:xfrm>
              <a:off x="693019" y="2164703"/>
              <a:ext cx="1318956" cy="1318955"/>
            </a:xfrm>
            <a:prstGeom prst="ellipse">
              <a:avLst/>
            </a:prstGeom>
            <a:solidFill>
              <a:schemeClr val="accent6"/>
            </a:solidFill>
            <a:ln>
              <a:noFill/>
            </a:ln>
          </p:spPr>
          <p:txBody>
            <a:bodyPr spcFirstLastPara="1" wrap="square" lIns="121900" tIns="121900" rIns="121900" bIns="121900" anchor="ctr" anchorCtr="0">
              <a:noAutofit/>
            </a:bodyPr>
            <a:lstStyle/>
            <a:p>
              <a:endParaRPr sz="1867"/>
            </a:p>
          </p:txBody>
        </p:sp>
        <p:sp>
          <p:nvSpPr>
            <p:cNvPr id="295" name="Google Shape;295;p19"/>
            <p:cNvSpPr/>
            <p:nvPr/>
          </p:nvSpPr>
          <p:spPr>
            <a:xfrm>
              <a:off x="834501" y="2301748"/>
              <a:ext cx="1039297" cy="1039297"/>
            </a:xfrm>
            <a:prstGeom prst="ellipse">
              <a:avLst/>
            </a:prstGeom>
            <a:solidFill>
              <a:srgbClr val="FFFFFF"/>
            </a:solidFill>
            <a:ln>
              <a:noFill/>
            </a:ln>
          </p:spPr>
          <p:txBody>
            <a:bodyPr spcFirstLastPara="1" wrap="square" lIns="121900" tIns="121900" rIns="121900" bIns="121900" anchor="ctr" anchorCtr="0">
              <a:noAutofit/>
            </a:bodyPr>
            <a:lstStyle/>
            <a:p>
              <a:pPr algn="ctr">
                <a:buClr>
                  <a:schemeClr val="dk1"/>
                </a:buClr>
                <a:buSzPts val="1100"/>
              </a:pPr>
              <a:endParaRPr sz="1600" b="1">
                <a:solidFill>
                  <a:schemeClr val="accent6"/>
                </a:solidFill>
                <a:latin typeface="Fira Sans Extra Condensed Medium"/>
                <a:ea typeface="Fira Sans Extra Condensed Medium"/>
                <a:cs typeface="Fira Sans Extra Condensed Medium"/>
                <a:sym typeface="Fira Sans Extra Condensed Medium"/>
              </a:endParaRPr>
            </a:p>
          </p:txBody>
        </p:sp>
      </p:grpSp>
      <p:sp>
        <p:nvSpPr>
          <p:cNvPr id="2" name="Google Shape;106;p2">
            <a:extLst>
              <a:ext uri="{FF2B5EF4-FFF2-40B4-BE49-F238E27FC236}">
                <a16:creationId xmlns:a16="http://schemas.microsoft.com/office/drawing/2014/main" id="{883FEC12-AE4F-B14B-E019-85C71656F1E1}"/>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Effort estimation</a:t>
            </a:r>
            <a:endParaRPr sz="3200">
              <a:solidFill>
                <a:srgbClr val="6C4C15"/>
              </a:solidFill>
              <a:latin typeface="Malgun Gothic"/>
              <a:ea typeface="Malgun Gothic"/>
              <a:cs typeface="Malgun Gothic"/>
              <a:sym typeface="Malgun Gothic"/>
            </a:endParaRPr>
          </a:p>
        </p:txBody>
      </p:sp>
      <p:sp>
        <p:nvSpPr>
          <p:cNvPr id="3" name="Rectangle 2">
            <a:extLst>
              <a:ext uri="{FF2B5EF4-FFF2-40B4-BE49-F238E27FC236}">
                <a16:creationId xmlns:a16="http://schemas.microsoft.com/office/drawing/2014/main" id="{763A270C-EC3E-53CB-5275-C79D91C0DF3C}"/>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87BCB4-6D79-62EC-12AC-B05DDCE2212F}"/>
              </a:ext>
            </a:extLst>
          </p:cNvPr>
          <p:cNvSpPr txBox="1"/>
          <p:nvPr/>
        </p:nvSpPr>
        <p:spPr>
          <a:xfrm>
            <a:off x="779675" y="3419444"/>
            <a:ext cx="1574470" cy="830997"/>
          </a:xfrm>
          <a:prstGeom prst="rect">
            <a:avLst/>
          </a:prstGeom>
          <a:noFill/>
        </p:spPr>
        <p:txBody>
          <a:bodyPr wrap="square" rtlCol="0">
            <a:spAutoFit/>
          </a:bodyPr>
          <a:lstStyle/>
          <a:p>
            <a:r>
              <a:rPr lang="en-US" sz="2400" b="1">
                <a:solidFill>
                  <a:srgbClr val="92D050"/>
                </a:solidFill>
                <a:latin typeface="Malgun Gothic" panose="020B0503020000020004" pitchFamily="34" charset="-127"/>
                <a:ea typeface="Malgun Gothic" panose="020B0503020000020004" pitchFamily="34" charset="-127"/>
              </a:rPr>
              <a:t>Planning </a:t>
            </a:r>
          </a:p>
          <a:p>
            <a:pPr algn="ctr"/>
            <a:r>
              <a:rPr lang="en-US" sz="2400" b="1">
                <a:solidFill>
                  <a:srgbClr val="92D050"/>
                </a:solidFill>
                <a:latin typeface="Malgun Gothic" panose="020B0503020000020004" pitchFamily="34" charset="-127"/>
                <a:ea typeface="Malgun Gothic" panose="020B0503020000020004" pitchFamily="34" charset="-127"/>
              </a:rPr>
              <a:t>Poker</a:t>
            </a:r>
          </a:p>
        </p:txBody>
      </p:sp>
      <p:pic>
        <p:nvPicPr>
          <p:cNvPr id="10" name="Picture 9" descr="A screenshot of a computer">
            <a:extLst>
              <a:ext uri="{FF2B5EF4-FFF2-40B4-BE49-F238E27FC236}">
                <a16:creationId xmlns:a16="http://schemas.microsoft.com/office/drawing/2014/main" id="{F696EBA8-3964-92F9-8B19-9D1D3A5909A0}"/>
              </a:ext>
            </a:extLst>
          </p:cNvPr>
          <p:cNvPicPr>
            <a:picLocks noChangeAspect="1"/>
          </p:cNvPicPr>
          <p:nvPr/>
        </p:nvPicPr>
        <p:blipFill rotWithShape="1">
          <a:blip r:embed="rId3"/>
          <a:srcRect l="4646" t="13343" r="-1368" b="2680"/>
          <a:stretch/>
        </p:blipFill>
        <p:spPr>
          <a:xfrm>
            <a:off x="360342" y="5314090"/>
            <a:ext cx="2413135" cy="12276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cxnSp>
        <p:nvCxnSpPr>
          <p:cNvPr id="94" name="Google Shape;94;p16"/>
          <p:cNvCxnSpPr>
            <a:cxnSpLocks/>
            <a:stCxn id="102" idx="6"/>
            <a:endCxn id="129" idx="6"/>
          </p:cNvCxnSpPr>
          <p:nvPr/>
        </p:nvCxnSpPr>
        <p:spPr>
          <a:xfrm>
            <a:off x="2302233" y="3556764"/>
            <a:ext cx="6993656" cy="13983"/>
          </a:xfrm>
          <a:prstGeom prst="straightConnector1">
            <a:avLst/>
          </a:prstGeom>
          <a:noFill/>
          <a:ln w="19050" cap="flat" cmpd="sng">
            <a:solidFill>
              <a:srgbClr val="000000"/>
            </a:solidFill>
            <a:prstDash val="solid"/>
            <a:round/>
            <a:headEnd type="none" w="med" len="med"/>
            <a:tailEnd type="none" w="med" len="med"/>
          </a:ln>
        </p:spPr>
      </p:cxnSp>
      <p:grpSp>
        <p:nvGrpSpPr>
          <p:cNvPr id="96" name="Google Shape;96;p16"/>
          <p:cNvGrpSpPr/>
          <p:nvPr/>
        </p:nvGrpSpPr>
        <p:grpSpPr>
          <a:xfrm>
            <a:off x="947032" y="1221305"/>
            <a:ext cx="2774861" cy="4901470"/>
            <a:chOff x="710274" y="1333888"/>
            <a:chExt cx="2081146" cy="3676104"/>
          </a:xfrm>
        </p:grpSpPr>
        <p:sp>
          <p:nvSpPr>
            <p:cNvPr id="97" name="Google Shape;97;p16"/>
            <p:cNvSpPr/>
            <p:nvPr/>
          </p:nvSpPr>
          <p:spPr>
            <a:xfrm>
              <a:off x="1060675" y="1333888"/>
              <a:ext cx="1183800" cy="11838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98" name="Google Shape;98;p16"/>
            <p:cNvSpPr/>
            <p:nvPr/>
          </p:nvSpPr>
          <p:spPr>
            <a:xfrm>
              <a:off x="1143175" y="1416388"/>
              <a:ext cx="1018800" cy="1018800"/>
            </a:xfrm>
            <a:prstGeom prst="ellipse">
              <a:avLst/>
            </a:prstGeom>
            <a:solidFill>
              <a:schemeClr val="accent1"/>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99" name="Google Shape;99;p16"/>
            <p:cNvSpPr/>
            <p:nvPr/>
          </p:nvSpPr>
          <p:spPr>
            <a:xfrm>
              <a:off x="1570075" y="2583338"/>
              <a:ext cx="165000" cy="165000"/>
            </a:xfrm>
            <a:prstGeom prst="ellipse">
              <a:avLst/>
            </a:prstGeom>
            <a:solidFill>
              <a:schemeClr val="accent1"/>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00" name="Google Shape;100;p16"/>
            <p:cNvSpPr/>
            <p:nvPr/>
          </p:nvSpPr>
          <p:spPr>
            <a:xfrm>
              <a:off x="1604125" y="2813988"/>
              <a:ext cx="96900" cy="96900"/>
            </a:xfrm>
            <a:prstGeom prst="ellipse">
              <a:avLst/>
            </a:prstGeom>
            <a:solidFill>
              <a:schemeClr val="accent1"/>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01" name="Google Shape;101;p16"/>
            <p:cNvSpPr/>
            <p:nvPr/>
          </p:nvSpPr>
          <p:spPr>
            <a:xfrm>
              <a:off x="1543525" y="2976538"/>
              <a:ext cx="218100" cy="2181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02" name="Google Shape;102;p16"/>
            <p:cNvSpPr/>
            <p:nvPr/>
          </p:nvSpPr>
          <p:spPr>
            <a:xfrm>
              <a:off x="1578475" y="3011383"/>
              <a:ext cx="148200" cy="148200"/>
            </a:xfrm>
            <a:prstGeom prst="ellipse">
              <a:avLst/>
            </a:prstGeom>
            <a:solidFill>
              <a:schemeClr val="accent1"/>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03" name="Google Shape;103;p16"/>
            <p:cNvSpPr txBox="1"/>
            <p:nvPr/>
          </p:nvSpPr>
          <p:spPr>
            <a:xfrm>
              <a:off x="710274" y="3450113"/>
              <a:ext cx="2081146" cy="429600"/>
            </a:xfrm>
            <a:prstGeom prst="rect">
              <a:avLst/>
            </a:prstGeom>
            <a:noFill/>
            <a:ln>
              <a:noFill/>
            </a:ln>
          </p:spPr>
          <p:txBody>
            <a:bodyPr spcFirstLastPara="1" wrap="square" lIns="121900" tIns="121900" rIns="121900" bIns="121900" anchor="ctr" anchorCtr="0">
              <a:noAutofit/>
            </a:bodyPr>
            <a:lstStyle/>
            <a:p>
              <a:pPr algn="ctr"/>
              <a:r>
                <a:rPr lang="en" sz="2267">
                  <a:solidFill>
                    <a:schemeClr val="accent1"/>
                  </a:solidFill>
                  <a:latin typeface="Malgun Gothic" panose="020B0503020000020004" pitchFamily="34" charset="-127"/>
                  <a:ea typeface="Malgun Gothic" panose="020B0503020000020004" pitchFamily="34" charset="-127"/>
                  <a:cs typeface="Fira Sans Extra Condensed Medium"/>
                  <a:sym typeface="Fira Sans Extra Condensed Medium"/>
                </a:rPr>
                <a:t>Dependancy Mapping</a:t>
              </a:r>
              <a:endParaRPr sz="2267">
                <a:solidFill>
                  <a:schemeClr val="accent1"/>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104" name="Google Shape;104;p16"/>
            <p:cNvSpPr txBox="1"/>
            <p:nvPr/>
          </p:nvSpPr>
          <p:spPr>
            <a:xfrm>
              <a:off x="771975" y="4092008"/>
              <a:ext cx="1884600" cy="917984"/>
            </a:xfrm>
            <a:prstGeom prst="rect">
              <a:avLst/>
            </a:prstGeom>
            <a:noFill/>
            <a:ln>
              <a:noFill/>
            </a:ln>
          </p:spPr>
          <p:txBody>
            <a:bodyPr spcFirstLastPara="1" wrap="square" lIns="121900" tIns="121900" rIns="121900" bIns="121900" anchor="ctr" anchorCtr="0">
              <a:noAutofit/>
            </a:bodyPr>
            <a:lstStyle/>
            <a:p>
              <a:pPr algn="ctr"/>
              <a:r>
                <a:rPr lang="en-US" sz="1600" b="0" i="0">
                  <a:solidFill>
                    <a:srgbClr val="0D0D0D"/>
                  </a:solidFill>
                  <a:effectLst/>
                  <a:latin typeface="Malgun Gothic" panose="020B0503020000020004" pitchFamily="34" charset="-127"/>
                  <a:ea typeface="Malgun Gothic" panose="020B0503020000020004" pitchFamily="34" charset="-127"/>
                </a:rPr>
                <a:t>Dependency mapping influenced the prioritization to ensure a logical flow in project timeline</a:t>
              </a:r>
              <a:endParaRPr sz="1200">
                <a:latin typeface="Malgun Gothic" panose="020B0503020000020004" pitchFamily="34" charset="-127"/>
                <a:ea typeface="Malgun Gothic" panose="020B0503020000020004" pitchFamily="34" charset="-127"/>
                <a:cs typeface="Roboto"/>
                <a:sym typeface="Roboto"/>
              </a:endParaRPr>
            </a:p>
          </p:txBody>
        </p:sp>
      </p:grpSp>
      <p:sp>
        <p:nvSpPr>
          <p:cNvPr id="2" name="Google Shape;106;p2">
            <a:extLst>
              <a:ext uri="{FF2B5EF4-FFF2-40B4-BE49-F238E27FC236}">
                <a16:creationId xmlns:a16="http://schemas.microsoft.com/office/drawing/2014/main" id="{479FFFFD-3C3D-76F7-A796-05B5B8D57A9A}"/>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panose="020B0503020000020004" pitchFamily="34" charset="-127"/>
                <a:ea typeface="Malgun Gothic" panose="020B0503020000020004" pitchFamily="34" charset="-127"/>
                <a:cs typeface="Malgun Gothic"/>
                <a:sym typeface="Malgun Gothic"/>
              </a:rPr>
              <a:t>User Story prioritization</a:t>
            </a:r>
            <a:endParaRPr sz="3200">
              <a:solidFill>
                <a:srgbClr val="6C4C15"/>
              </a:solidFill>
              <a:latin typeface="Malgun Gothic" panose="020B0503020000020004" pitchFamily="34" charset="-127"/>
              <a:ea typeface="Malgun Gothic" panose="020B0503020000020004" pitchFamily="34" charset="-127"/>
              <a:cs typeface="Malgun Gothic"/>
              <a:sym typeface="Malgun Gothic"/>
            </a:endParaRPr>
          </a:p>
        </p:txBody>
      </p:sp>
      <p:grpSp>
        <p:nvGrpSpPr>
          <p:cNvPr id="13" name="Group 12">
            <a:extLst>
              <a:ext uri="{FF2B5EF4-FFF2-40B4-BE49-F238E27FC236}">
                <a16:creationId xmlns:a16="http://schemas.microsoft.com/office/drawing/2014/main" id="{2C47CD07-61C0-597E-E01D-7B192AAA011D}"/>
              </a:ext>
            </a:extLst>
          </p:cNvPr>
          <p:cNvGrpSpPr/>
          <p:nvPr/>
        </p:nvGrpSpPr>
        <p:grpSpPr>
          <a:xfrm>
            <a:off x="7940689" y="1235287"/>
            <a:ext cx="2512800" cy="4445353"/>
            <a:chOff x="6137167" y="1778518"/>
            <a:chExt cx="2512800" cy="4445353"/>
          </a:xfrm>
        </p:grpSpPr>
        <p:sp>
          <p:nvSpPr>
            <p:cNvPr id="124" name="Google Shape;124;p16"/>
            <p:cNvSpPr/>
            <p:nvPr/>
          </p:nvSpPr>
          <p:spPr>
            <a:xfrm>
              <a:off x="6604367" y="1778518"/>
              <a:ext cx="1578400" cy="15784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5" name="Google Shape;125;p16"/>
            <p:cNvSpPr/>
            <p:nvPr/>
          </p:nvSpPr>
          <p:spPr>
            <a:xfrm>
              <a:off x="6714367" y="1888518"/>
              <a:ext cx="1358400" cy="1358400"/>
            </a:xfrm>
            <a:prstGeom prst="ellipse">
              <a:avLst/>
            </a:prstGeom>
            <a:solidFill>
              <a:schemeClr val="accent3"/>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6" name="Google Shape;126;p16"/>
            <p:cNvSpPr/>
            <p:nvPr/>
          </p:nvSpPr>
          <p:spPr>
            <a:xfrm>
              <a:off x="7283567" y="3444451"/>
              <a:ext cx="220000" cy="220000"/>
            </a:xfrm>
            <a:prstGeom prst="ellipse">
              <a:avLst/>
            </a:prstGeom>
            <a:solidFill>
              <a:schemeClr val="accent3"/>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7" name="Google Shape;127;p16"/>
            <p:cNvSpPr/>
            <p:nvPr/>
          </p:nvSpPr>
          <p:spPr>
            <a:xfrm>
              <a:off x="7328967" y="3751985"/>
              <a:ext cx="129200" cy="129200"/>
            </a:xfrm>
            <a:prstGeom prst="ellipse">
              <a:avLst/>
            </a:prstGeom>
            <a:solidFill>
              <a:schemeClr val="accent3"/>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8" name="Google Shape;128;p16"/>
            <p:cNvSpPr/>
            <p:nvPr/>
          </p:nvSpPr>
          <p:spPr>
            <a:xfrm>
              <a:off x="7248167" y="3968718"/>
              <a:ext cx="290800" cy="290800"/>
            </a:xfrm>
            <a:prstGeom prst="ellipse">
              <a:avLst/>
            </a:prstGeom>
            <a:solidFill>
              <a:schemeClr val="lt1"/>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9" name="Google Shape;129;p16"/>
            <p:cNvSpPr/>
            <p:nvPr/>
          </p:nvSpPr>
          <p:spPr>
            <a:xfrm>
              <a:off x="7294767" y="4015178"/>
              <a:ext cx="197600" cy="197600"/>
            </a:xfrm>
            <a:prstGeom prst="ellipse">
              <a:avLst/>
            </a:prstGeom>
            <a:solidFill>
              <a:schemeClr val="accent3"/>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30" name="Google Shape;130;p16"/>
            <p:cNvSpPr txBox="1"/>
            <p:nvPr/>
          </p:nvSpPr>
          <p:spPr>
            <a:xfrm>
              <a:off x="6137167" y="4600151"/>
              <a:ext cx="2512800" cy="572800"/>
            </a:xfrm>
            <a:prstGeom prst="rect">
              <a:avLst/>
            </a:prstGeom>
            <a:noFill/>
            <a:ln>
              <a:noFill/>
            </a:ln>
          </p:spPr>
          <p:txBody>
            <a:bodyPr spcFirstLastPara="1" wrap="square" lIns="121900" tIns="121900" rIns="121900" bIns="121900" anchor="ctr" anchorCtr="0">
              <a:noAutofit/>
            </a:bodyPr>
            <a:lstStyle/>
            <a:p>
              <a:pPr algn="ctr"/>
              <a:r>
                <a:rPr lang="en" sz="2267">
                  <a:solidFill>
                    <a:schemeClr val="accent3"/>
                  </a:solidFill>
                  <a:latin typeface="Malgun Gothic" panose="020B0503020000020004" pitchFamily="34" charset="-127"/>
                  <a:ea typeface="Malgun Gothic" panose="020B0503020000020004" pitchFamily="34" charset="-127"/>
                  <a:cs typeface="Fira Sans Extra Condensed Medium"/>
                  <a:sym typeface="Fira Sans Extra Condensed Medium"/>
                </a:rPr>
                <a:t>Backlog</a:t>
              </a:r>
              <a:endParaRPr sz="2267">
                <a:solidFill>
                  <a:schemeClr val="accent3"/>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131" name="Google Shape;131;p16"/>
            <p:cNvSpPr txBox="1"/>
            <p:nvPr/>
          </p:nvSpPr>
          <p:spPr>
            <a:xfrm>
              <a:off x="6137167" y="5062616"/>
              <a:ext cx="2512800" cy="1161255"/>
            </a:xfrm>
            <a:prstGeom prst="rect">
              <a:avLst/>
            </a:prstGeom>
            <a:noFill/>
            <a:ln>
              <a:noFill/>
            </a:ln>
          </p:spPr>
          <p:txBody>
            <a:bodyPr spcFirstLastPara="1" wrap="square" lIns="121900" tIns="121900" rIns="121900" bIns="121900" anchor="ctr" anchorCtr="0">
              <a:noAutofit/>
            </a:bodyPr>
            <a:lstStyle/>
            <a:p>
              <a:pPr algn="ctr"/>
              <a:r>
                <a:rPr lang="en" sz="1600">
                  <a:latin typeface="Malgun Gothic" panose="020B0503020000020004" pitchFamily="34" charset="-127"/>
                  <a:ea typeface="Malgun Gothic" panose="020B0503020000020004" pitchFamily="34" charset="-127"/>
                  <a:cs typeface="Roboto"/>
                  <a:sym typeface="Roboto"/>
                </a:rPr>
                <a:t>List of all stories and tasks ordered</a:t>
              </a:r>
              <a:endParaRPr sz="1600">
                <a:latin typeface="Malgun Gothic" panose="020B0503020000020004" pitchFamily="34" charset="-127"/>
                <a:ea typeface="Malgun Gothic" panose="020B0503020000020004" pitchFamily="34" charset="-127"/>
                <a:cs typeface="Roboto"/>
                <a:sym typeface="Roboto"/>
              </a:endParaRPr>
            </a:p>
          </p:txBody>
        </p:sp>
        <p:pic>
          <p:nvPicPr>
            <p:cNvPr id="6" name="Graphic 5" descr="List with solid fill">
              <a:extLst>
                <a:ext uri="{FF2B5EF4-FFF2-40B4-BE49-F238E27FC236}">
                  <a16:creationId xmlns:a16="http://schemas.microsoft.com/office/drawing/2014/main" id="{1BFC52F7-C467-B8B8-3425-827D165D4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6367" y="2110742"/>
              <a:ext cx="914400" cy="914400"/>
            </a:xfrm>
            <a:prstGeom prst="rect">
              <a:avLst/>
            </a:prstGeom>
          </p:spPr>
        </p:pic>
      </p:grpSp>
      <p:pic>
        <p:nvPicPr>
          <p:cNvPr id="8" name="Graphic 7" descr="Hierarchy with solid fill">
            <a:extLst>
              <a:ext uri="{FF2B5EF4-FFF2-40B4-BE49-F238E27FC236}">
                <a16:creationId xmlns:a16="http://schemas.microsoft.com/office/drawing/2014/main" id="{F951C261-56F7-8678-46B8-43AC085A2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5262" y="1537600"/>
            <a:ext cx="914400" cy="914400"/>
          </a:xfrm>
          <a:prstGeom prst="rect">
            <a:avLst/>
          </a:prstGeom>
        </p:spPr>
      </p:pic>
      <p:grpSp>
        <p:nvGrpSpPr>
          <p:cNvPr id="18" name="Group 17">
            <a:extLst>
              <a:ext uri="{FF2B5EF4-FFF2-40B4-BE49-F238E27FC236}">
                <a16:creationId xmlns:a16="http://schemas.microsoft.com/office/drawing/2014/main" id="{071D4DDD-295E-8E95-CC4E-50190D5C6B9C}"/>
              </a:ext>
            </a:extLst>
          </p:cNvPr>
          <p:cNvGrpSpPr/>
          <p:nvPr/>
        </p:nvGrpSpPr>
        <p:grpSpPr>
          <a:xfrm>
            <a:off x="4457549" y="1221305"/>
            <a:ext cx="2512800" cy="4801363"/>
            <a:chOff x="3542100" y="1221305"/>
            <a:chExt cx="2512800" cy="4801363"/>
          </a:xfrm>
        </p:grpSpPr>
        <p:sp>
          <p:nvSpPr>
            <p:cNvPr id="115" name="Google Shape;115;p16"/>
            <p:cNvSpPr/>
            <p:nvPr/>
          </p:nvSpPr>
          <p:spPr>
            <a:xfrm>
              <a:off x="4009300" y="1221305"/>
              <a:ext cx="1578400" cy="1578400"/>
            </a:xfrm>
            <a:prstGeom prst="ellipse">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16" name="Google Shape;116;p16"/>
            <p:cNvSpPr/>
            <p:nvPr/>
          </p:nvSpPr>
          <p:spPr>
            <a:xfrm>
              <a:off x="4119300" y="1331305"/>
              <a:ext cx="1358400" cy="1358400"/>
            </a:xfrm>
            <a:prstGeom prst="ellipse">
              <a:avLst/>
            </a:prstGeom>
            <a:solidFill>
              <a:schemeClr val="accent2"/>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grpSp>
          <p:nvGrpSpPr>
            <p:cNvPr id="16" name="Group 15">
              <a:extLst>
                <a:ext uri="{FF2B5EF4-FFF2-40B4-BE49-F238E27FC236}">
                  <a16:creationId xmlns:a16="http://schemas.microsoft.com/office/drawing/2014/main" id="{90CB5CEE-2DA0-1864-02CE-D405571C4E57}"/>
                </a:ext>
              </a:extLst>
            </p:cNvPr>
            <p:cNvGrpSpPr/>
            <p:nvPr/>
          </p:nvGrpSpPr>
          <p:grpSpPr>
            <a:xfrm>
              <a:off x="4653100" y="2887238"/>
              <a:ext cx="290800" cy="815067"/>
              <a:chOff x="4653100" y="2887238"/>
              <a:chExt cx="290800" cy="815067"/>
            </a:xfrm>
          </p:grpSpPr>
          <p:grpSp>
            <p:nvGrpSpPr>
              <p:cNvPr id="15" name="Group 14">
                <a:extLst>
                  <a:ext uri="{FF2B5EF4-FFF2-40B4-BE49-F238E27FC236}">
                    <a16:creationId xmlns:a16="http://schemas.microsoft.com/office/drawing/2014/main" id="{F9B84A1E-2A76-2748-B623-75F8BB2A00AE}"/>
                  </a:ext>
                </a:extLst>
              </p:cNvPr>
              <p:cNvGrpSpPr/>
              <p:nvPr/>
            </p:nvGrpSpPr>
            <p:grpSpPr>
              <a:xfrm>
                <a:off x="4688500" y="2887238"/>
                <a:ext cx="220000" cy="436733"/>
                <a:chOff x="4688500" y="2887238"/>
                <a:chExt cx="220000" cy="436733"/>
              </a:xfrm>
            </p:grpSpPr>
            <p:sp>
              <p:nvSpPr>
                <p:cNvPr id="117" name="Google Shape;117;p16"/>
                <p:cNvSpPr/>
                <p:nvPr/>
              </p:nvSpPr>
              <p:spPr>
                <a:xfrm>
                  <a:off x="4688500" y="2887238"/>
                  <a:ext cx="220000" cy="220000"/>
                </a:xfrm>
                <a:prstGeom prst="ellipse">
                  <a:avLst/>
                </a:prstGeom>
                <a:solidFill>
                  <a:schemeClr val="accent2"/>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18" name="Google Shape;118;p16"/>
                <p:cNvSpPr/>
                <p:nvPr/>
              </p:nvSpPr>
              <p:spPr>
                <a:xfrm>
                  <a:off x="4733900" y="3194771"/>
                  <a:ext cx="129200" cy="129200"/>
                </a:xfrm>
                <a:prstGeom prst="ellipse">
                  <a:avLst/>
                </a:prstGeom>
                <a:solidFill>
                  <a:schemeClr val="accent2"/>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grpSp>
          <p:sp>
            <p:nvSpPr>
              <p:cNvPr id="119" name="Google Shape;119;p16"/>
              <p:cNvSpPr/>
              <p:nvPr/>
            </p:nvSpPr>
            <p:spPr>
              <a:xfrm>
                <a:off x="4653100" y="3411505"/>
                <a:ext cx="290800" cy="290800"/>
              </a:xfrm>
              <a:prstGeom prst="ellipse">
                <a:avLst/>
              </a:prstGeom>
              <a:solidFill>
                <a:srgbClr val="FFFFFF"/>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sp>
            <p:nvSpPr>
              <p:cNvPr id="120" name="Google Shape;120;p16"/>
              <p:cNvSpPr/>
              <p:nvPr/>
            </p:nvSpPr>
            <p:spPr>
              <a:xfrm>
                <a:off x="4699700" y="3464955"/>
                <a:ext cx="197600" cy="197600"/>
              </a:xfrm>
              <a:prstGeom prst="ellipse">
                <a:avLst/>
              </a:prstGeom>
              <a:solidFill>
                <a:schemeClr val="accent2"/>
              </a:solidFill>
              <a:ln>
                <a:noFill/>
              </a:ln>
            </p:spPr>
            <p:txBody>
              <a:bodyPr spcFirstLastPara="1" wrap="square" lIns="121900" tIns="121900" rIns="121900" bIns="121900" anchor="ctr" anchorCtr="0">
                <a:noAutofit/>
              </a:bodyPr>
              <a:lstStyle/>
              <a:p>
                <a:endParaRPr sz="1867">
                  <a:latin typeface="Malgun Gothic" panose="020B0503020000020004" pitchFamily="34" charset="-127"/>
                  <a:ea typeface="Malgun Gothic" panose="020B0503020000020004" pitchFamily="34" charset="-127"/>
                </a:endParaRPr>
              </a:p>
            </p:txBody>
          </p:sp>
        </p:grpSp>
        <p:sp>
          <p:nvSpPr>
            <p:cNvPr id="121" name="Google Shape;121;p16"/>
            <p:cNvSpPr txBox="1"/>
            <p:nvPr/>
          </p:nvSpPr>
          <p:spPr>
            <a:xfrm>
              <a:off x="3542100" y="4042938"/>
              <a:ext cx="2512800" cy="572800"/>
            </a:xfrm>
            <a:prstGeom prst="rect">
              <a:avLst/>
            </a:prstGeom>
            <a:noFill/>
            <a:ln>
              <a:noFill/>
            </a:ln>
          </p:spPr>
          <p:txBody>
            <a:bodyPr spcFirstLastPara="1" wrap="square" lIns="121900" tIns="121900" rIns="121900" bIns="121900" anchor="ctr" anchorCtr="0">
              <a:noAutofit/>
            </a:bodyPr>
            <a:lstStyle/>
            <a:p>
              <a:pPr algn="ctr"/>
              <a:r>
                <a:rPr lang="en" sz="2267">
                  <a:solidFill>
                    <a:schemeClr val="accent2"/>
                  </a:solidFill>
                  <a:latin typeface="Malgun Gothic" panose="020B0503020000020004" pitchFamily="34" charset="-127"/>
                  <a:ea typeface="Malgun Gothic" panose="020B0503020000020004" pitchFamily="34" charset="-127"/>
                  <a:cs typeface="Fira Sans Extra Condensed Medium"/>
                  <a:sym typeface="Fira Sans Extra Condensed Medium"/>
                </a:rPr>
                <a:t>Risk Assessment</a:t>
              </a:r>
              <a:endParaRPr sz="2267">
                <a:solidFill>
                  <a:schemeClr val="accent2"/>
                </a:solidFill>
                <a:latin typeface="Malgun Gothic" panose="020B0503020000020004" pitchFamily="34" charset="-127"/>
                <a:ea typeface="Malgun Gothic" panose="020B0503020000020004" pitchFamily="34" charset="-127"/>
                <a:cs typeface="Fira Sans Extra Condensed Medium"/>
                <a:sym typeface="Fira Sans Extra Condensed Medium"/>
              </a:endParaRPr>
            </a:p>
          </p:txBody>
        </p:sp>
        <p:sp>
          <p:nvSpPr>
            <p:cNvPr id="122" name="Google Shape;122;p16"/>
            <p:cNvSpPr txBox="1"/>
            <p:nvPr/>
          </p:nvSpPr>
          <p:spPr>
            <a:xfrm>
              <a:off x="3542100" y="4898798"/>
              <a:ext cx="2512800" cy="1123870"/>
            </a:xfrm>
            <a:prstGeom prst="rect">
              <a:avLst/>
            </a:prstGeom>
            <a:noFill/>
            <a:ln>
              <a:noFill/>
            </a:ln>
          </p:spPr>
          <p:txBody>
            <a:bodyPr spcFirstLastPara="1" wrap="square" lIns="121900" tIns="121900" rIns="121900" bIns="121900" anchor="ctr" anchorCtr="0">
              <a:noAutofit/>
            </a:bodyPr>
            <a:lstStyle/>
            <a:p>
              <a:pPr algn="ctr"/>
              <a:r>
                <a:rPr lang="en-US" sz="1600">
                  <a:latin typeface="Malgun Gothic" panose="020B0503020000020004" pitchFamily="34" charset="-127"/>
                  <a:ea typeface="Malgun Gothic" panose="020B0503020000020004" pitchFamily="34" charset="-127"/>
                  <a:cs typeface="Roboto"/>
                  <a:sym typeface="Roboto"/>
                </a:rPr>
                <a:t>High risk tasks like “</a:t>
              </a:r>
              <a:r>
                <a:rPr lang="en-US" sz="1600" b="0" i="0">
                  <a:solidFill>
                    <a:srgbClr val="0D0D0D"/>
                  </a:solidFill>
                  <a:effectLst/>
                  <a:latin typeface="Malgun Gothic" panose="020B0503020000020004" pitchFamily="34" charset="-127"/>
                  <a:ea typeface="Malgun Gothic" panose="020B0503020000020004" pitchFamily="34" charset="-127"/>
                </a:rPr>
                <a:t>Hypothesis Testing" &amp; "Feature Engineering" addressed early in timeline</a:t>
              </a:r>
              <a:endParaRPr sz="1600">
                <a:latin typeface="Malgun Gothic" panose="020B0503020000020004" pitchFamily="34" charset="-127"/>
                <a:ea typeface="Malgun Gothic" panose="020B0503020000020004" pitchFamily="34" charset="-127"/>
                <a:cs typeface="Roboto"/>
                <a:sym typeface="Roboto"/>
              </a:endParaRPr>
            </a:p>
          </p:txBody>
        </p:sp>
        <p:pic>
          <p:nvPicPr>
            <p:cNvPr id="10" name="Graphic 9" descr="Radioactive outline">
              <a:extLst>
                <a:ext uri="{FF2B5EF4-FFF2-40B4-BE49-F238E27FC236}">
                  <a16:creationId xmlns:a16="http://schemas.microsoft.com/office/drawing/2014/main" id="{DFDD565D-EF1B-82C8-9B05-ABBBE1687C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7460" y="1553529"/>
              <a:ext cx="914400" cy="91440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67B6F107-DC45-6385-10AB-4817CE05BE7F}"/>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602569F1-4CD5-2D2F-F720-AEC5E0BC08E5}"/>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panose="020B0503020000020004" pitchFamily="34" charset="-127"/>
                <a:ea typeface="Malgun Gothic" panose="020B0503020000020004" pitchFamily="34" charset="-127"/>
                <a:cs typeface="Malgun Gothic"/>
                <a:sym typeface="Malgun Gothic"/>
              </a:rPr>
              <a:t>1</a:t>
            </a:r>
            <a:endParaRPr>
              <a:latin typeface="Malgun Gothic" panose="020B0503020000020004" pitchFamily="34" charset="-127"/>
              <a:ea typeface="Malgun Gothic" panose="020B0503020000020004" pitchFamily="34" charset="-127"/>
            </a:endParaRPr>
          </a:p>
        </p:txBody>
      </p:sp>
      <p:sp>
        <p:nvSpPr>
          <p:cNvPr id="106" name="Google Shape;106;p2">
            <a:extLst>
              <a:ext uri="{FF2B5EF4-FFF2-40B4-BE49-F238E27FC236}">
                <a16:creationId xmlns:a16="http://schemas.microsoft.com/office/drawing/2014/main" id="{597DFE7F-DB6D-BE85-B215-B1C05767F7F1}"/>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panose="020B0503020000020004" pitchFamily="34" charset="-127"/>
                <a:ea typeface="Malgun Gothic" panose="020B0503020000020004" pitchFamily="34" charset="-127"/>
                <a:cs typeface="Malgun Gothic"/>
                <a:sym typeface="Malgun Gothic"/>
              </a:rPr>
              <a:t>Project Backlog </a:t>
            </a:r>
            <a:endParaRPr sz="3200">
              <a:solidFill>
                <a:srgbClr val="6C4C15"/>
              </a:solidFill>
              <a:latin typeface="Malgun Gothic" panose="020B0503020000020004" pitchFamily="34" charset="-127"/>
              <a:ea typeface="Malgun Gothic" panose="020B0503020000020004" pitchFamily="34" charset="-127"/>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B8D6F19B-B074-1C4F-F88C-E93E6B1E483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0B0DD9-A231-0671-CEC2-70E0701278DD}"/>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algun Gothic" panose="020B0503020000020004" pitchFamily="34" charset="-127"/>
              <a:ea typeface="Malgun Gothic" panose="020B0503020000020004" pitchFamily="34" charset="-127"/>
            </a:endParaRPr>
          </a:p>
        </p:txBody>
      </p:sp>
      <p:pic>
        <p:nvPicPr>
          <p:cNvPr id="25" name="Picture 24">
            <a:extLst>
              <a:ext uri="{FF2B5EF4-FFF2-40B4-BE49-F238E27FC236}">
                <a16:creationId xmlns:a16="http://schemas.microsoft.com/office/drawing/2014/main" id="{099A8AE6-C56B-EFB5-D457-3719725528FC}"/>
              </a:ext>
            </a:extLst>
          </p:cNvPr>
          <p:cNvPicPr>
            <a:picLocks noChangeAspect="1"/>
          </p:cNvPicPr>
          <p:nvPr/>
        </p:nvPicPr>
        <p:blipFill rotWithShape="1">
          <a:blip r:embed="rId4"/>
          <a:srcRect t="1577"/>
          <a:stretch/>
        </p:blipFill>
        <p:spPr>
          <a:xfrm>
            <a:off x="1775389" y="1956730"/>
            <a:ext cx="8204030" cy="4421083"/>
          </a:xfrm>
          <a:prstGeom prst="rect">
            <a:avLst/>
          </a:prstGeom>
        </p:spPr>
      </p:pic>
      <p:sp>
        <p:nvSpPr>
          <p:cNvPr id="4" name="Google Shape;808;p29">
            <a:extLst>
              <a:ext uri="{FF2B5EF4-FFF2-40B4-BE49-F238E27FC236}">
                <a16:creationId xmlns:a16="http://schemas.microsoft.com/office/drawing/2014/main" id="{F9B9F8E1-AE1A-B0A6-D649-DF9B7ADE47F4}"/>
              </a:ext>
            </a:extLst>
          </p:cNvPr>
          <p:cNvSpPr/>
          <p:nvPr/>
        </p:nvSpPr>
        <p:spPr>
          <a:xfrm>
            <a:off x="3679389" y="1096417"/>
            <a:ext cx="3839439" cy="566845"/>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1"/>
                </a:solidFill>
                <a:latin typeface="Malgun Gothic" panose="020B0503020000020004" pitchFamily="34" charset="-127"/>
                <a:ea typeface="Malgun Gothic" panose="020B0503020000020004" pitchFamily="34" charset="-127"/>
                <a:cs typeface="Fira Sans Extra Condensed Medium"/>
                <a:sym typeface="Fira Sans Extra Condensed Medium"/>
              </a:rPr>
              <a:t>7 User Stories, 17 Tasks</a:t>
            </a:r>
            <a:endParaRPr sz="1800">
              <a:solidFill>
                <a:schemeClr val="accent1"/>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67288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BAEE35B0-841C-76F4-7AC2-2D2B029251B0}"/>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35AC95C3-17D9-8BC1-4E10-E963DDEB0C9D}"/>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8824A554-E4E5-CCB4-F7FD-512EB52DD0F8}"/>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Kanban Board</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A9BD3E6C-3CC1-629B-578F-E1DE667DB33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AE8C53-F3AC-54FD-41B0-7C07E2105D11}"/>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467BEE-A0FD-6AC5-1F75-C5509A6B119D}"/>
              </a:ext>
            </a:extLst>
          </p:cNvPr>
          <p:cNvPicPr>
            <a:picLocks noChangeAspect="1"/>
          </p:cNvPicPr>
          <p:nvPr/>
        </p:nvPicPr>
        <p:blipFill>
          <a:blip r:embed="rId4"/>
          <a:stretch>
            <a:fillRect/>
          </a:stretch>
        </p:blipFill>
        <p:spPr>
          <a:xfrm>
            <a:off x="299117" y="1499020"/>
            <a:ext cx="6687291" cy="4610392"/>
          </a:xfrm>
          <a:prstGeom prst="rect">
            <a:avLst/>
          </a:prstGeom>
        </p:spPr>
      </p:pic>
      <p:sp>
        <p:nvSpPr>
          <p:cNvPr id="9" name="Google Shape;804;p29">
            <a:extLst>
              <a:ext uri="{FF2B5EF4-FFF2-40B4-BE49-F238E27FC236}">
                <a16:creationId xmlns:a16="http://schemas.microsoft.com/office/drawing/2014/main" id="{D1FEFA85-7531-82D3-5682-F48057C1B5E6}"/>
              </a:ext>
            </a:extLst>
          </p:cNvPr>
          <p:cNvSpPr/>
          <p:nvPr/>
        </p:nvSpPr>
        <p:spPr>
          <a:xfrm>
            <a:off x="7439316" y="5070619"/>
            <a:ext cx="2148918" cy="566845"/>
          </a:xfrm>
          <a:custGeom>
            <a:avLst/>
            <a:gdLst/>
            <a:ahLst/>
            <a:cxnLst/>
            <a:rect l="l" t="t" r="r" b="b"/>
            <a:pathLst>
              <a:path w="66116" h="15896" fill="none" extrusionOk="0">
                <a:moveTo>
                  <a:pt x="66116" y="15895"/>
                </a:moveTo>
                <a:lnTo>
                  <a:pt x="1" y="15895"/>
                </a:lnTo>
                <a:lnTo>
                  <a:pt x="5680" y="7859"/>
                </a:lnTo>
                <a:lnTo>
                  <a:pt x="1" y="0"/>
                </a:lnTo>
                <a:lnTo>
                  <a:pt x="66116"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3"/>
                </a:solidFill>
                <a:latin typeface="Malgun Gothic" panose="020B0503020000020004" pitchFamily="34" charset="-127"/>
                <a:ea typeface="Malgun Gothic" panose="020B0503020000020004" pitchFamily="34" charset="-127"/>
                <a:cs typeface="Fira Sans Extra Condensed Medium"/>
                <a:sym typeface="Fira Sans Extra Condensed Medium"/>
              </a:rPr>
              <a:t>1 To Do</a:t>
            </a:r>
            <a:endParaRPr sz="1800">
              <a:solidFill>
                <a:schemeClr val="accent3"/>
              </a:solidFill>
              <a:latin typeface="Malgun Gothic" panose="020B0503020000020004" pitchFamily="34" charset="-127"/>
              <a:ea typeface="Malgun Gothic" panose="020B0503020000020004" pitchFamily="34" charset="-127"/>
            </a:endParaRPr>
          </a:p>
        </p:txBody>
      </p:sp>
      <p:sp>
        <p:nvSpPr>
          <p:cNvPr id="13" name="Google Shape;800;p29">
            <a:extLst>
              <a:ext uri="{FF2B5EF4-FFF2-40B4-BE49-F238E27FC236}">
                <a16:creationId xmlns:a16="http://schemas.microsoft.com/office/drawing/2014/main" id="{7077561F-34F9-76AD-8A97-FF4A5CE42386}"/>
              </a:ext>
            </a:extLst>
          </p:cNvPr>
          <p:cNvSpPr/>
          <p:nvPr/>
        </p:nvSpPr>
        <p:spPr>
          <a:xfrm>
            <a:off x="7544750" y="3194742"/>
            <a:ext cx="2043484" cy="566845"/>
          </a:xfrm>
          <a:custGeom>
            <a:avLst/>
            <a:gdLst/>
            <a:ahLst/>
            <a:cxnLst/>
            <a:rect l="l" t="t" r="r" b="b"/>
            <a:pathLst>
              <a:path w="66116" h="15884" fill="none" extrusionOk="0">
                <a:moveTo>
                  <a:pt x="66116" y="15884"/>
                </a:moveTo>
                <a:lnTo>
                  <a:pt x="1" y="15884"/>
                </a:lnTo>
                <a:lnTo>
                  <a:pt x="5680" y="7847"/>
                </a:lnTo>
                <a:lnTo>
                  <a:pt x="1" y="1"/>
                </a:lnTo>
                <a:lnTo>
                  <a:pt x="66116"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a:solidFill>
                  <a:schemeClr val="accent6"/>
                </a:solidFill>
                <a:latin typeface="Malgun Gothic" panose="020B0503020000020004" pitchFamily="34" charset="-127"/>
                <a:ea typeface="Malgun Gothic" panose="020B0503020000020004" pitchFamily="34" charset="-127"/>
                <a:cs typeface="Fira Sans Extra Condensed Medium"/>
                <a:sym typeface="Fira Sans Extra Condensed Medium"/>
              </a:rPr>
              <a:t>17 Completed</a:t>
            </a:r>
            <a:endParaRPr lang="en-US" sz="2000">
              <a:solidFill>
                <a:schemeClr val="accent6"/>
              </a:solidFill>
              <a:latin typeface="Malgun Gothic" panose="020B0503020000020004" pitchFamily="34" charset="-127"/>
              <a:ea typeface="Malgun Gothic" panose="020B0503020000020004" pitchFamily="34" charset="-127"/>
            </a:endParaRPr>
          </a:p>
        </p:txBody>
      </p:sp>
      <p:sp>
        <p:nvSpPr>
          <p:cNvPr id="17" name="Google Shape;796;p29">
            <a:extLst>
              <a:ext uri="{FF2B5EF4-FFF2-40B4-BE49-F238E27FC236}">
                <a16:creationId xmlns:a16="http://schemas.microsoft.com/office/drawing/2014/main" id="{3F63AA34-F2F5-CBFD-DED6-54AB9CC53041}"/>
              </a:ext>
            </a:extLst>
          </p:cNvPr>
          <p:cNvSpPr/>
          <p:nvPr/>
        </p:nvSpPr>
        <p:spPr>
          <a:xfrm>
            <a:off x="9333791" y="2349434"/>
            <a:ext cx="2043484" cy="566846"/>
          </a:xfrm>
          <a:custGeom>
            <a:avLst/>
            <a:gdLst/>
            <a:ahLst/>
            <a:cxnLst/>
            <a:rect l="l" t="t" r="r" b="b"/>
            <a:pathLst>
              <a:path w="66116" h="15895" fill="none" extrusionOk="0">
                <a:moveTo>
                  <a:pt x="0" y="15895"/>
                </a:moveTo>
                <a:lnTo>
                  <a:pt x="66116" y="15895"/>
                </a:lnTo>
                <a:lnTo>
                  <a:pt x="60436" y="7858"/>
                </a:lnTo>
                <a:lnTo>
                  <a:pt x="66116" y="0"/>
                </a:lnTo>
                <a:lnTo>
                  <a:pt x="0" y="0"/>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2"/>
                </a:solidFill>
                <a:latin typeface="Malgun Gothic" panose="020B0503020000020004" pitchFamily="34" charset="-127"/>
                <a:ea typeface="Malgun Gothic" panose="020B0503020000020004" pitchFamily="34" charset="-127"/>
                <a:cs typeface="Fira Sans Extra Condensed Medium"/>
                <a:sym typeface="Fira Sans Extra Condensed Medium"/>
              </a:rPr>
              <a:t>3 In Progress</a:t>
            </a:r>
            <a:endParaRPr sz="2000">
              <a:solidFill>
                <a:schemeClr val="accent2"/>
              </a:solidFill>
              <a:latin typeface="Malgun Gothic" panose="020B0503020000020004" pitchFamily="34" charset="-127"/>
              <a:ea typeface="Malgun Gothic" panose="020B0503020000020004" pitchFamily="34" charset="-127"/>
            </a:endParaRPr>
          </a:p>
        </p:txBody>
      </p:sp>
      <p:sp>
        <p:nvSpPr>
          <p:cNvPr id="21" name="Google Shape;792;p29">
            <a:extLst>
              <a:ext uri="{FF2B5EF4-FFF2-40B4-BE49-F238E27FC236}">
                <a16:creationId xmlns:a16="http://schemas.microsoft.com/office/drawing/2014/main" id="{93CE3817-B046-83C5-EB22-8A881F8A09CA}"/>
              </a:ext>
            </a:extLst>
          </p:cNvPr>
          <p:cNvSpPr/>
          <p:nvPr/>
        </p:nvSpPr>
        <p:spPr>
          <a:xfrm>
            <a:off x="9333791" y="4040049"/>
            <a:ext cx="2043485" cy="566845"/>
          </a:xfrm>
          <a:custGeom>
            <a:avLst/>
            <a:gdLst/>
            <a:ahLst/>
            <a:cxnLst/>
            <a:rect l="l" t="t" r="r" b="b"/>
            <a:pathLst>
              <a:path w="66116" h="15884" fill="none" extrusionOk="0">
                <a:moveTo>
                  <a:pt x="0" y="15884"/>
                </a:moveTo>
                <a:lnTo>
                  <a:pt x="66116" y="15884"/>
                </a:lnTo>
                <a:lnTo>
                  <a:pt x="60436" y="7847"/>
                </a:lnTo>
                <a:lnTo>
                  <a:pt x="66116" y="1"/>
                </a:lnTo>
                <a:lnTo>
                  <a:pt x="0" y="1"/>
                </a:lnTo>
                <a:close/>
              </a:path>
            </a:pathLst>
          </a:custGeom>
          <a:noFill/>
          <a:ln w="95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4"/>
                </a:solidFill>
                <a:latin typeface="Malgun Gothic" panose="020B0503020000020004" pitchFamily="34" charset="-127"/>
                <a:ea typeface="Malgun Gothic" panose="020B0503020000020004" pitchFamily="34" charset="-127"/>
                <a:cs typeface="Fira Sans Extra Condensed Medium"/>
                <a:sym typeface="Fira Sans Extra Condensed Medium"/>
              </a:rPr>
              <a:t>1 Blocked</a:t>
            </a:r>
            <a:endParaRPr sz="1800">
              <a:solidFill>
                <a:schemeClr val="accent4"/>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25339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9B42D841-5100-53AF-182E-13BA9AC950BC}"/>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A972C61A-CC70-6F75-A94E-BD2269196CBF}"/>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C8558697-0B4E-17C9-FDD9-E299E47A3D8D}"/>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Data Set Information - Airbnb</a:t>
            </a:r>
            <a:endParaRPr sz="3200">
              <a:solidFill>
                <a:srgbClr val="6C4C15"/>
              </a:solidFill>
              <a:latin typeface="Malgun Gothic"/>
              <a:ea typeface="Malgun Gothic"/>
              <a:cs typeface="Malgun Gothic"/>
              <a:sym typeface="Malgun Gothic"/>
            </a:endParaRPr>
          </a:p>
        </p:txBody>
      </p:sp>
      <p:sp>
        <p:nvSpPr>
          <p:cNvPr id="107" name="Google Shape;107;p2">
            <a:extLst>
              <a:ext uri="{FF2B5EF4-FFF2-40B4-BE49-F238E27FC236}">
                <a16:creationId xmlns:a16="http://schemas.microsoft.com/office/drawing/2014/main" id="{4F78F48F-F009-8A17-2681-94997FA631E0}"/>
              </a:ext>
            </a:extLst>
          </p:cNvPr>
          <p:cNvSpPr txBox="1"/>
          <p:nvPr/>
        </p:nvSpPr>
        <p:spPr>
          <a:xfrm>
            <a:off x="451159" y="663895"/>
            <a:ext cx="10820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Implemented a comprehensive, multi-faceted strategy to pinpoint real-time challenges experienced by all stakeholders in a platform-based business model</a:t>
            </a:r>
            <a:endParaRPr sz="1600"/>
          </a:p>
        </p:txBody>
      </p:sp>
      <p:pic>
        <p:nvPicPr>
          <p:cNvPr id="2" name="Picture 2" descr="Adventure airbnb explore hotel travel icon - download free icons">
            <a:extLst>
              <a:ext uri="{FF2B5EF4-FFF2-40B4-BE49-F238E27FC236}">
                <a16:creationId xmlns:a16="http://schemas.microsoft.com/office/drawing/2014/main" id="{D2124DCA-C5D0-C8AE-EA43-B595DF690AE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0C4131E-8FBB-E625-C47C-F19003092C54}"/>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hat is Revenue: Definition, Calculation and Example | Capital.com">
            <a:extLst>
              <a:ext uri="{FF2B5EF4-FFF2-40B4-BE49-F238E27FC236}">
                <a16:creationId xmlns:a16="http://schemas.microsoft.com/office/drawing/2014/main" id="{540F0F03-E217-23E9-486C-BB753AB8B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4240" y="4113050"/>
            <a:ext cx="954026" cy="477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29BD8E-7AE3-CC88-3EA0-D80BFA5B7A89}"/>
              </a:ext>
            </a:extLst>
          </p:cNvPr>
          <p:cNvPicPr>
            <a:picLocks noChangeAspect="1"/>
          </p:cNvPicPr>
          <p:nvPr/>
        </p:nvPicPr>
        <p:blipFill>
          <a:blip r:embed="rId5"/>
          <a:stretch>
            <a:fillRect/>
          </a:stretch>
        </p:blipFill>
        <p:spPr>
          <a:xfrm>
            <a:off x="1422513" y="3877402"/>
            <a:ext cx="760533" cy="746449"/>
          </a:xfrm>
          <a:prstGeom prst="rect">
            <a:avLst/>
          </a:prstGeom>
        </p:spPr>
      </p:pic>
      <p:pic>
        <p:nvPicPr>
          <p:cNvPr id="3078" name="Picture 6" descr="How to Become a Superhost - YourWelcome">
            <a:extLst>
              <a:ext uri="{FF2B5EF4-FFF2-40B4-BE49-F238E27FC236}">
                <a16:creationId xmlns:a16="http://schemas.microsoft.com/office/drawing/2014/main" id="{F606502F-6A67-BE3E-7D59-5123C4D3AA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061" t="12691" r="16860" b="18262"/>
          <a:stretch/>
        </p:blipFill>
        <p:spPr bwMode="auto">
          <a:xfrm>
            <a:off x="1422513" y="5233188"/>
            <a:ext cx="760533" cy="93506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ulleted List Vector SVG Icon - SVG Repo">
            <a:extLst>
              <a:ext uri="{FF2B5EF4-FFF2-40B4-BE49-F238E27FC236}">
                <a16:creationId xmlns:a16="http://schemas.microsoft.com/office/drawing/2014/main" id="{7A4D3A43-B0FF-1EC3-C8B9-26BA47B44F37}"/>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513" y="1747148"/>
            <a:ext cx="584736" cy="5847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irbnb occupancy rates not expected to recover until September 2021 |  PhocusWire">
            <a:extLst>
              <a:ext uri="{FF2B5EF4-FFF2-40B4-BE49-F238E27FC236}">
                <a16:creationId xmlns:a16="http://schemas.microsoft.com/office/drawing/2014/main" id="{E2D6D591-7619-A3E0-05DB-3AD107A90F8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963" t="9680" r="19611" b="9680"/>
          <a:stretch/>
        </p:blipFill>
        <p:spPr bwMode="auto">
          <a:xfrm>
            <a:off x="7056467" y="1743968"/>
            <a:ext cx="769435" cy="61348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
            <a:extLst>
              <a:ext uri="{FF2B5EF4-FFF2-40B4-BE49-F238E27FC236}">
                <a16:creationId xmlns:a16="http://schemas.microsoft.com/office/drawing/2014/main" id="{C64B7D51-3B07-A6E7-7F97-9140ED43BD63}"/>
              </a:ext>
            </a:extLst>
          </p:cNvPr>
          <p:cNvSpPr txBox="1"/>
          <p:nvPr/>
        </p:nvSpPr>
        <p:spPr>
          <a:xfrm>
            <a:off x="2153582" y="1833003"/>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No. of Rows &amp; Columns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121K Rows &amp; 111 Columns</a:t>
            </a:r>
          </a:p>
        </p:txBody>
      </p:sp>
      <p:sp>
        <p:nvSpPr>
          <p:cNvPr id="10" name="Google Shape;115;p2">
            <a:extLst>
              <a:ext uri="{FF2B5EF4-FFF2-40B4-BE49-F238E27FC236}">
                <a16:creationId xmlns:a16="http://schemas.microsoft.com/office/drawing/2014/main" id="{1049CBC9-4CF7-12E1-5F46-0AFA61EDAC0D}"/>
              </a:ext>
            </a:extLst>
          </p:cNvPr>
          <p:cNvSpPr txBox="1"/>
          <p:nvPr/>
        </p:nvSpPr>
        <p:spPr>
          <a:xfrm>
            <a:off x="7882078" y="4079172"/>
            <a:ext cx="26605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Average Revenue</a:t>
            </a:r>
          </a:p>
          <a:p>
            <a:pPr marR="0" lvl="0" algn="ctr" rtl="0">
              <a:spcBef>
                <a:spcPts val="0"/>
              </a:spcBef>
              <a:spcAft>
                <a:spcPts val="0"/>
              </a:spcAft>
            </a:pPr>
            <a:endParaRPr lang="en-US" sz="11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$3,301</a:t>
            </a:r>
          </a:p>
        </p:txBody>
      </p:sp>
      <p:sp>
        <p:nvSpPr>
          <p:cNvPr id="11" name="Google Shape;115;p2">
            <a:extLst>
              <a:ext uri="{FF2B5EF4-FFF2-40B4-BE49-F238E27FC236}">
                <a16:creationId xmlns:a16="http://schemas.microsoft.com/office/drawing/2014/main" id="{851BA0CC-DB62-5D66-68FA-4637451259A1}"/>
              </a:ext>
            </a:extLst>
          </p:cNvPr>
          <p:cNvSpPr txBox="1"/>
          <p:nvPr/>
        </p:nvSpPr>
        <p:spPr>
          <a:xfrm>
            <a:off x="2153582" y="4012119"/>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Total No. of Hosts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13.6 K Hosts</a:t>
            </a:r>
          </a:p>
        </p:txBody>
      </p:sp>
      <p:sp>
        <p:nvSpPr>
          <p:cNvPr id="12" name="Google Shape;115;p2">
            <a:extLst>
              <a:ext uri="{FF2B5EF4-FFF2-40B4-BE49-F238E27FC236}">
                <a16:creationId xmlns:a16="http://schemas.microsoft.com/office/drawing/2014/main" id="{24FB8043-899B-D067-FB46-833348041802}"/>
              </a:ext>
            </a:extLst>
          </p:cNvPr>
          <p:cNvSpPr txBox="1"/>
          <p:nvPr/>
        </p:nvSpPr>
        <p:spPr>
          <a:xfrm>
            <a:off x="2153582" y="5312012"/>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Super Hosts Status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~4,600 Hosts</a:t>
            </a:r>
          </a:p>
        </p:txBody>
      </p:sp>
      <p:sp>
        <p:nvSpPr>
          <p:cNvPr id="13" name="Google Shape;115;p2">
            <a:extLst>
              <a:ext uri="{FF2B5EF4-FFF2-40B4-BE49-F238E27FC236}">
                <a16:creationId xmlns:a16="http://schemas.microsoft.com/office/drawing/2014/main" id="{FDCBE561-938C-121E-15C7-3C498BA6340A}"/>
              </a:ext>
            </a:extLst>
          </p:cNvPr>
          <p:cNvSpPr txBox="1"/>
          <p:nvPr/>
        </p:nvSpPr>
        <p:spPr>
          <a:xfrm>
            <a:off x="7768145" y="1807446"/>
            <a:ext cx="26605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Average Booked Days</a:t>
            </a:r>
          </a:p>
          <a:p>
            <a:pPr marR="0" lvl="0" algn="ctr" rtl="0">
              <a:spcBef>
                <a:spcPts val="0"/>
              </a:spcBef>
              <a:spcAft>
                <a:spcPts val="0"/>
              </a:spcAft>
            </a:pPr>
            <a:endParaRPr lang="en-US" sz="11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26 Days Booked</a:t>
            </a:r>
          </a:p>
        </p:txBody>
      </p:sp>
      <p:pic>
        <p:nvPicPr>
          <p:cNvPr id="3086" name="Picture 14" descr="Time period line outline icon Royalty Free Vector Image">
            <a:extLst>
              <a:ext uri="{FF2B5EF4-FFF2-40B4-BE49-F238E27FC236}">
                <a16:creationId xmlns:a16="http://schemas.microsoft.com/office/drawing/2014/main" id="{EA6784B7-3292-F481-A266-7BEE51A6044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3286"/>
          <a:stretch/>
        </p:blipFill>
        <p:spPr bwMode="auto">
          <a:xfrm>
            <a:off x="1199870" y="2640983"/>
            <a:ext cx="1051480" cy="9847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ating Vector Art, Icons, and Graphics for Free Download">
            <a:extLst>
              <a:ext uri="{FF2B5EF4-FFF2-40B4-BE49-F238E27FC236}">
                <a16:creationId xmlns:a16="http://schemas.microsoft.com/office/drawing/2014/main" id="{B279E0C7-5190-7F51-A8FB-448D2C3E65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0543" r="3872"/>
          <a:stretch/>
        </p:blipFill>
        <p:spPr bwMode="auto">
          <a:xfrm>
            <a:off x="7086636" y="5323231"/>
            <a:ext cx="795442" cy="47701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15;p2">
            <a:extLst>
              <a:ext uri="{FF2B5EF4-FFF2-40B4-BE49-F238E27FC236}">
                <a16:creationId xmlns:a16="http://schemas.microsoft.com/office/drawing/2014/main" id="{13509621-0996-7CB6-B0CB-577371FADBCF}"/>
              </a:ext>
            </a:extLst>
          </p:cNvPr>
          <p:cNvSpPr txBox="1"/>
          <p:nvPr/>
        </p:nvSpPr>
        <p:spPr>
          <a:xfrm>
            <a:off x="7882078" y="5360189"/>
            <a:ext cx="26605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Average Rating Overall</a:t>
            </a:r>
          </a:p>
          <a:p>
            <a:pPr marR="0" lvl="0" algn="ctr" rtl="0">
              <a:spcBef>
                <a:spcPts val="0"/>
              </a:spcBef>
              <a:spcAft>
                <a:spcPts val="0"/>
              </a:spcAft>
            </a:pPr>
            <a:endParaRPr lang="en-US" sz="11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94%</a:t>
            </a:r>
          </a:p>
        </p:txBody>
      </p:sp>
      <p:pic>
        <p:nvPicPr>
          <p:cNvPr id="3092" name="Picture 20" descr="Check Calendar icon - vector illustration . Check, Date, Calendar,  Schedule, Event, Booking, Confirm, Appointment, day, time, line, outline,  icons . 17721990 Vector Art at Vecteezy">
            <a:extLst>
              <a:ext uri="{FF2B5EF4-FFF2-40B4-BE49-F238E27FC236}">
                <a16:creationId xmlns:a16="http://schemas.microsoft.com/office/drawing/2014/main" id="{BA14F04A-2DB0-09B7-83C4-1D78CF7B34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968" t="6835" r="8968" b="13878"/>
          <a:stretch/>
        </p:blipFill>
        <p:spPr bwMode="auto">
          <a:xfrm>
            <a:off x="7080297" y="2754398"/>
            <a:ext cx="769435" cy="74341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15;p2">
            <a:extLst>
              <a:ext uri="{FF2B5EF4-FFF2-40B4-BE49-F238E27FC236}">
                <a16:creationId xmlns:a16="http://schemas.microsoft.com/office/drawing/2014/main" id="{61899E80-AB87-9ED9-5E42-F0D9B6533862}"/>
              </a:ext>
            </a:extLst>
          </p:cNvPr>
          <p:cNvSpPr txBox="1"/>
          <p:nvPr/>
        </p:nvSpPr>
        <p:spPr>
          <a:xfrm>
            <a:off x="2007249" y="2941221"/>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Time Period</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16 periods</a:t>
            </a:r>
          </a:p>
        </p:txBody>
      </p:sp>
      <p:sp>
        <p:nvSpPr>
          <p:cNvPr id="17" name="Google Shape;115;p2">
            <a:extLst>
              <a:ext uri="{FF2B5EF4-FFF2-40B4-BE49-F238E27FC236}">
                <a16:creationId xmlns:a16="http://schemas.microsoft.com/office/drawing/2014/main" id="{5373FCF6-614A-6B38-2CE0-A146A4AF89CC}"/>
              </a:ext>
            </a:extLst>
          </p:cNvPr>
          <p:cNvSpPr txBox="1"/>
          <p:nvPr/>
        </p:nvSpPr>
        <p:spPr>
          <a:xfrm>
            <a:off x="7825902" y="2964781"/>
            <a:ext cx="266054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Average Occupancy Rate</a:t>
            </a:r>
          </a:p>
          <a:p>
            <a:pPr marR="0" lvl="0" algn="ctr" rtl="0">
              <a:spcBef>
                <a:spcPts val="0"/>
              </a:spcBef>
              <a:spcAft>
                <a:spcPts val="0"/>
              </a:spcAft>
            </a:pPr>
            <a:endParaRPr lang="en-US" sz="11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19% Occupancy</a:t>
            </a:r>
          </a:p>
        </p:txBody>
      </p:sp>
    </p:spTree>
    <p:extLst>
      <p:ext uri="{BB962C8B-B14F-4D97-AF65-F5344CB8AC3E}">
        <p14:creationId xmlns:p14="http://schemas.microsoft.com/office/powerpoint/2010/main" val="150329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41897317-B24E-1F65-21A1-FE0F27CF956B}"/>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AE0DA6C2-5136-7F37-8809-D63131BE3B08}"/>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9E924D7E-635D-627C-0E70-B9C38C4E625D}"/>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Data Set Information - COVID</a:t>
            </a:r>
            <a:endParaRPr sz="3200">
              <a:solidFill>
                <a:srgbClr val="6C4C15"/>
              </a:solidFill>
              <a:latin typeface="Malgun Gothic"/>
              <a:ea typeface="Malgun Gothic"/>
              <a:cs typeface="Malgun Gothic"/>
              <a:sym typeface="Malgun Gothic"/>
            </a:endParaRPr>
          </a:p>
        </p:txBody>
      </p:sp>
      <p:sp>
        <p:nvSpPr>
          <p:cNvPr id="107" name="Google Shape;107;p2">
            <a:extLst>
              <a:ext uri="{FF2B5EF4-FFF2-40B4-BE49-F238E27FC236}">
                <a16:creationId xmlns:a16="http://schemas.microsoft.com/office/drawing/2014/main" id="{3970C8E1-4104-1C29-18BA-BCD67994A366}"/>
              </a:ext>
            </a:extLst>
          </p:cNvPr>
          <p:cNvSpPr txBox="1"/>
          <p:nvPr/>
        </p:nvSpPr>
        <p:spPr>
          <a:xfrm>
            <a:off x="451159" y="663895"/>
            <a:ext cx="10820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Implemented a comprehensive, multi-faceted strategy to pinpoint real-time challenges experienced by all stakeholders in a platform-based business model</a:t>
            </a:r>
            <a:endParaRPr sz="1600"/>
          </a:p>
        </p:txBody>
      </p:sp>
      <p:sp>
        <p:nvSpPr>
          <p:cNvPr id="5" name="Rectangle 4">
            <a:extLst>
              <a:ext uri="{FF2B5EF4-FFF2-40B4-BE49-F238E27FC236}">
                <a16:creationId xmlns:a16="http://schemas.microsoft.com/office/drawing/2014/main" id="{635EF2F9-5E23-E07F-0E3F-7A48657B113C}"/>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Bulleted List Vector SVG Icon - SVG Repo">
            <a:extLst>
              <a:ext uri="{FF2B5EF4-FFF2-40B4-BE49-F238E27FC236}">
                <a16:creationId xmlns:a16="http://schemas.microsoft.com/office/drawing/2014/main" id="{AF59D4FD-34E4-2E12-70CE-AD314F0AEFAE}"/>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2513" y="2994053"/>
            <a:ext cx="584736" cy="58473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p2">
            <a:extLst>
              <a:ext uri="{FF2B5EF4-FFF2-40B4-BE49-F238E27FC236}">
                <a16:creationId xmlns:a16="http://schemas.microsoft.com/office/drawing/2014/main" id="{245549D5-B5FB-C564-F538-7598CC29F77B}"/>
              </a:ext>
            </a:extLst>
          </p:cNvPr>
          <p:cNvSpPr txBox="1"/>
          <p:nvPr/>
        </p:nvSpPr>
        <p:spPr>
          <a:xfrm>
            <a:off x="2153582" y="3079908"/>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No. of Cases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320,000</a:t>
            </a:r>
          </a:p>
        </p:txBody>
      </p:sp>
      <p:sp>
        <p:nvSpPr>
          <p:cNvPr id="11" name="Google Shape;115;p2">
            <a:extLst>
              <a:ext uri="{FF2B5EF4-FFF2-40B4-BE49-F238E27FC236}">
                <a16:creationId xmlns:a16="http://schemas.microsoft.com/office/drawing/2014/main" id="{1FD5090E-4CF9-35BF-CA10-CF156CB26A81}"/>
              </a:ext>
            </a:extLst>
          </p:cNvPr>
          <p:cNvSpPr txBox="1"/>
          <p:nvPr/>
        </p:nvSpPr>
        <p:spPr>
          <a:xfrm>
            <a:off x="2153582" y="5259024"/>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No of Deaths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7,150</a:t>
            </a:r>
          </a:p>
        </p:txBody>
      </p:sp>
      <p:sp>
        <p:nvSpPr>
          <p:cNvPr id="12" name="Google Shape;115;p2">
            <a:extLst>
              <a:ext uri="{FF2B5EF4-FFF2-40B4-BE49-F238E27FC236}">
                <a16:creationId xmlns:a16="http://schemas.microsoft.com/office/drawing/2014/main" id="{B92304C0-93EE-71C5-E20E-1D84F96E5A41}"/>
              </a:ext>
            </a:extLst>
          </p:cNvPr>
          <p:cNvSpPr txBox="1"/>
          <p:nvPr/>
        </p:nvSpPr>
        <p:spPr>
          <a:xfrm>
            <a:off x="2007249" y="2060224"/>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Chicago</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2,697,000 population</a:t>
            </a:r>
          </a:p>
        </p:txBody>
      </p:sp>
      <p:pic>
        <p:nvPicPr>
          <p:cNvPr id="3086" name="Picture 14" descr="Time period line outline icon Royalty Free Vector Image">
            <a:extLst>
              <a:ext uri="{FF2B5EF4-FFF2-40B4-BE49-F238E27FC236}">
                <a16:creationId xmlns:a16="http://schemas.microsoft.com/office/drawing/2014/main" id="{4727A168-8934-D534-8D98-8AD7446ADD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286"/>
          <a:stretch/>
        </p:blipFill>
        <p:spPr bwMode="auto">
          <a:xfrm>
            <a:off x="1199870" y="3887888"/>
            <a:ext cx="1051480" cy="98472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15;p2">
            <a:extLst>
              <a:ext uri="{FF2B5EF4-FFF2-40B4-BE49-F238E27FC236}">
                <a16:creationId xmlns:a16="http://schemas.microsoft.com/office/drawing/2014/main" id="{66A589CC-BF9C-386F-47E7-D394E4BE4B21}"/>
              </a:ext>
            </a:extLst>
          </p:cNvPr>
          <p:cNvSpPr txBox="1"/>
          <p:nvPr/>
        </p:nvSpPr>
        <p:spPr>
          <a:xfrm>
            <a:off x="2007249" y="4188126"/>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Time Period</a:t>
            </a:r>
          </a:p>
          <a:p>
            <a:pPr algn="ctr"/>
            <a:r>
              <a:rPr lang="en-US" sz="1100">
                <a:solidFill>
                  <a:srgbClr val="787877"/>
                </a:solidFill>
                <a:latin typeface="Malgun Gothic"/>
                <a:ea typeface="Malgun Gothic"/>
                <a:sym typeface="Malgun Gothic"/>
              </a:rPr>
              <a:t>2 periods</a:t>
            </a:r>
            <a:endParaRPr lang="en-US"/>
          </a:p>
        </p:txBody>
      </p:sp>
      <p:pic>
        <p:nvPicPr>
          <p:cNvPr id="1026" name="Picture 2" descr="City Logo Images – Browse 520,760 Stock Photos, Vectors, and Video | Adobe  Stock">
            <a:extLst>
              <a:ext uri="{FF2B5EF4-FFF2-40B4-BE49-F238E27FC236}">
                <a16:creationId xmlns:a16="http://schemas.microsoft.com/office/drawing/2014/main" id="{CCB15C67-7E38-B773-6770-6AB36425A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226" y="1734306"/>
            <a:ext cx="1250178" cy="102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Bulleted List Vector SVG Icon - SVG Repo">
            <a:extLst>
              <a:ext uri="{FF2B5EF4-FFF2-40B4-BE49-F238E27FC236}">
                <a16:creationId xmlns:a16="http://schemas.microsoft.com/office/drawing/2014/main" id="{1F7B16A9-11B4-111B-A5AD-75AE5BE6BBA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5073" y="2998677"/>
            <a:ext cx="584736" cy="58473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5;p2">
            <a:extLst>
              <a:ext uri="{FF2B5EF4-FFF2-40B4-BE49-F238E27FC236}">
                <a16:creationId xmlns:a16="http://schemas.microsoft.com/office/drawing/2014/main" id="{8FA330AA-AC86-6047-2DC6-F322E768B77F}"/>
              </a:ext>
            </a:extLst>
          </p:cNvPr>
          <p:cNvSpPr txBox="1"/>
          <p:nvPr/>
        </p:nvSpPr>
        <p:spPr>
          <a:xfrm>
            <a:off x="7626142" y="3084532"/>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No. of Cases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77,500</a:t>
            </a:r>
          </a:p>
        </p:txBody>
      </p:sp>
      <p:sp>
        <p:nvSpPr>
          <p:cNvPr id="16" name="Google Shape;115;p2">
            <a:extLst>
              <a:ext uri="{FF2B5EF4-FFF2-40B4-BE49-F238E27FC236}">
                <a16:creationId xmlns:a16="http://schemas.microsoft.com/office/drawing/2014/main" id="{B4BA46FF-6787-AD93-EFF9-B3781FDF3F1D}"/>
              </a:ext>
            </a:extLst>
          </p:cNvPr>
          <p:cNvSpPr txBox="1"/>
          <p:nvPr/>
        </p:nvSpPr>
        <p:spPr>
          <a:xfrm>
            <a:off x="7626142" y="5263648"/>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No of Deaths</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2,170</a:t>
            </a:r>
          </a:p>
        </p:txBody>
      </p:sp>
      <p:sp>
        <p:nvSpPr>
          <p:cNvPr id="18" name="Google Shape;115;p2">
            <a:extLst>
              <a:ext uri="{FF2B5EF4-FFF2-40B4-BE49-F238E27FC236}">
                <a16:creationId xmlns:a16="http://schemas.microsoft.com/office/drawing/2014/main" id="{322BC650-229E-1297-6BED-A7B6F72A20A8}"/>
              </a:ext>
            </a:extLst>
          </p:cNvPr>
          <p:cNvSpPr txBox="1"/>
          <p:nvPr/>
        </p:nvSpPr>
        <p:spPr>
          <a:xfrm>
            <a:off x="7479809" y="2064848"/>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Boston</a:t>
            </a: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654,776 population</a:t>
            </a:r>
          </a:p>
        </p:txBody>
      </p:sp>
      <p:pic>
        <p:nvPicPr>
          <p:cNvPr id="19" name="Picture 14" descr="Time period line outline icon Royalty Free Vector Image">
            <a:extLst>
              <a:ext uri="{FF2B5EF4-FFF2-40B4-BE49-F238E27FC236}">
                <a16:creationId xmlns:a16="http://schemas.microsoft.com/office/drawing/2014/main" id="{615A2F2D-9675-F777-835B-064863181A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286"/>
          <a:stretch/>
        </p:blipFill>
        <p:spPr bwMode="auto">
          <a:xfrm>
            <a:off x="6672430" y="3892512"/>
            <a:ext cx="1051480" cy="984725"/>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15;p2">
            <a:extLst>
              <a:ext uri="{FF2B5EF4-FFF2-40B4-BE49-F238E27FC236}">
                <a16:creationId xmlns:a16="http://schemas.microsoft.com/office/drawing/2014/main" id="{E0C30965-A11D-AF84-2B5B-FE395DC1EA97}"/>
              </a:ext>
            </a:extLst>
          </p:cNvPr>
          <p:cNvSpPr txBox="1"/>
          <p:nvPr/>
        </p:nvSpPr>
        <p:spPr>
          <a:xfrm>
            <a:off x="7479809" y="4192750"/>
            <a:ext cx="2660540"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Time Period</a:t>
            </a:r>
          </a:p>
          <a:p>
            <a:pPr algn="ctr"/>
            <a:r>
              <a:rPr lang="en-US" sz="1100">
                <a:solidFill>
                  <a:srgbClr val="787877"/>
                </a:solidFill>
                <a:latin typeface="Malgun Gothic"/>
                <a:ea typeface="Malgun Gothic"/>
                <a:sym typeface="Malgun Gothic"/>
              </a:rPr>
              <a:t>2 periods</a:t>
            </a:r>
            <a:endParaRPr lang="en-US"/>
          </a:p>
        </p:txBody>
      </p:sp>
      <p:pic>
        <p:nvPicPr>
          <p:cNvPr id="21" name="Picture 2" descr="City Logo Images – Browse 520,760 Stock Photos, Vectors, and Video | Adobe  Stock">
            <a:extLst>
              <a:ext uri="{FF2B5EF4-FFF2-40B4-BE49-F238E27FC236}">
                <a16:creationId xmlns:a16="http://schemas.microsoft.com/office/drawing/2014/main" id="{43C28349-80E8-60BB-BEAC-F29A1140E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786" y="1738930"/>
            <a:ext cx="1250178" cy="10233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th Logo Stock Illustrations – 25,758 Death Logo Stock Illustrations,  Vectors &amp; Clipart - Dreamstime">
            <a:extLst>
              <a:ext uri="{FF2B5EF4-FFF2-40B4-BE49-F238E27FC236}">
                <a16:creationId xmlns:a16="http://schemas.microsoft.com/office/drawing/2014/main" id="{39854CB4-1803-2717-1EEA-8ED74A52F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094" y="4872613"/>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Death Logo Stock Illustrations – 25,758 Death Logo Stock Illustrations,  Vectors &amp; Clipart - Dreamstime">
            <a:extLst>
              <a:ext uri="{FF2B5EF4-FFF2-40B4-BE49-F238E27FC236}">
                <a16:creationId xmlns:a16="http://schemas.microsoft.com/office/drawing/2014/main" id="{85068B51-1195-1AC6-C4F1-6D79688DAC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4486" y="5025013"/>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id-19 Law Monitor - Grata Fund">
            <a:extLst>
              <a:ext uri="{FF2B5EF4-FFF2-40B4-BE49-F238E27FC236}">
                <a16:creationId xmlns:a16="http://schemas.microsoft.com/office/drawing/2014/main" id="{B022CC1B-C8BF-075C-D2B4-BE540C858E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7996" y="180850"/>
            <a:ext cx="1176762" cy="740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6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Exploratory Data Analysis</a:t>
            </a:r>
            <a:endParaRPr lang="en-US" sz="2800">
              <a:solidFill>
                <a:schemeClr val="bg1"/>
              </a:solidFill>
              <a:latin typeface="Malgun Gothic"/>
              <a:ea typeface="Malgun Gothic"/>
              <a:cs typeface="Malgun Gothic"/>
              <a:sym typeface="Malgun Gothic"/>
            </a:endParaRPr>
          </a:p>
        </p:txBody>
      </p:sp>
      <p:pic>
        <p:nvPicPr>
          <p:cNvPr id="4" name="Picture 2" descr="Adventure airbnb explore hotel travel icon - download free icons">
            <a:extLst>
              <a:ext uri="{FF2B5EF4-FFF2-40B4-BE49-F238E27FC236}">
                <a16:creationId xmlns:a16="http://schemas.microsoft.com/office/drawing/2014/main" id="{2E6738E5-6573-BC38-80C9-0E0B64C87A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16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482C402B-F03F-D011-7233-68688534FB58}"/>
              </a:ext>
            </a:extLst>
          </p:cNvPr>
          <p:cNvPicPr>
            <a:picLocks noChangeAspect="1"/>
          </p:cNvPicPr>
          <p:nvPr/>
        </p:nvPicPr>
        <p:blipFill>
          <a:blip r:embed="rId4"/>
          <a:stretch>
            <a:fillRect/>
          </a:stretch>
        </p:blipFill>
        <p:spPr>
          <a:xfrm>
            <a:off x="6858402" y="2162986"/>
            <a:ext cx="23117" cy="4114800"/>
          </a:xfrm>
          <a:prstGeom prst="rect">
            <a:avLst/>
          </a:prstGeom>
        </p:spPr>
      </p:pic>
      <p:sp>
        <p:nvSpPr>
          <p:cNvPr id="12" name="Rectangle 11">
            <a:extLst>
              <a:ext uri="{FF2B5EF4-FFF2-40B4-BE49-F238E27FC236}">
                <a16:creationId xmlns:a16="http://schemas.microsoft.com/office/drawing/2014/main" id="{F9ACBDE8-ACC4-EE57-8B9A-04C8E798454B}"/>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BB7E05-39F4-CFAE-07B7-5707BD33A54E}"/>
              </a:ext>
            </a:extLst>
          </p:cNvPr>
          <p:cNvSpPr/>
          <p:nvPr/>
        </p:nvSpPr>
        <p:spPr>
          <a:xfrm>
            <a:off x="3087471" y="1520435"/>
            <a:ext cx="388603" cy="2995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5;p2">
            <a:extLst>
              <a:ext uri="{FF2B5EF4-FFF2-40B4-BE49-F238E27FC236}">
                <a16:creationId xmlns:a16="http://schemas.microsoft.com/office/drawing/2014/main" id="{D98D2663-98CA-04B0-9166-6D0544205242}"/>
              </a:ext>
            </a:extLst>
          </p:cNvPr>
          <p:cNvSpPr txBox="1"/>
          <p:nvPr/>
        </p:nvSpPr>
        <p:spPr>
          <a:xfrm>
            <a:off x="7318600" y="2789245"/>
            <a:ext cx="4265432" cy="2862282"/>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pPr>
            <a:r>
              <a:rPr lang="en-US" sz="1200">
                <a:solidFill>
                  <a:srgbClr val="787877"/>
                </a:solidFill>
                <a:latin typeface="Malgun Gothic"/>
                <a:ea typeface="Malgun Gothic"/>
                <a:cs typeface="Malgun Gothic"/>
                <a:sym typeface="Malgun Gothic"/>
              </a:rPr>
              <a:t>From the first graph for Chicago:</a:t>
            </a:r>
          </a:p>
          <a:p>
            <a:pPr marR="0" lvl="0" algn="ctr" rtl="0">
              <a:spcBef>
                <a:spcPts val="0"/>
              </a:spcBef>
              <a:spcAft>
                <a:spcPts val="0"/>
              </a:spcAft>
            </a:pPr>
            <a:endParaRPr lang="en-US" sz="12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200">
                <a:solidFill>
                  <a:srgbClr val="787877"/>
                </a:solidFill>
                <a:latin typeface="Malgun Gothic"/>
                <a:ea typeface="Malgun Gothic"/>
                <a:cs typeface="Malgun Gothic"/>
                <a:sym typeface="Malgun Gothic"/>
              </a:rPr>
              <a:t>The graph shows a sharp increase in nightly rates that coincides with a decrease in COVID-19 cases, indicating a potential correlation where the decrease in cases might contribute to a higher willingness to pay more for accommodations.</a:t>
            </a:r>
          </a:p>
          <a:p>
            <a:pPr marR="0" lvl="0" algn="ctr" rtl="0">
              <a:spcBef>
                <a:spcPts val="0"/>
              </a:spcBef>
              <a:spcAft>
                <a:spcPts val="0"/>
              </a:spcAft>
            </a:pPr>
            <a:endParaRPr lang="en-US" sz="12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200">
                <a:solidFill>
                  <a:srgbClr val="787877"/>
                </a:solidFill>
                <a:latin typeface="Malgun Gothic"/>
                <a:ea typeface="Malgun Gothic"/>
                <a:cs typeface="Malgun Gothic"/>
                <a:sym typeface="Malgun Gothic"/>
              </a:rPr>
              <a:t>From the second graph for Boston, we can infer:</a:t>
            </a:r>
          </a:p>
          <a:p>
            <a:pPr marR="0" lvl="0" algn="ctr" rtl="0">
              <a:spcBef>
                <a:spcPts val="0"/>
              </a:spcBef>
              <a:spcAft>
                <a:spcPts val="0"/>
              </a:spcAft>
            </a:pPr>
            <a:endParaRPr lang="en-US" sz="12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200">
                <a:solidFill>
                  <a:srgbClr val="787877"/>
                </a:solidFill>
                <a:latin typeface="Malgun Gothic"/>
                <a:ea typeface="Malgun Gothic"/>
                <a:cs typeface="Malgun Gothic"/>
                <a:sym typeface="Malgun Gothic"/>
              </a:rPr>
              <a:t>The trend is similar, with the nightly rates increasing as COVID-19 cases decline. This could reflect a recovery in the travel and accommodations sector, with higher rates suggesting a rebound in demand as the perceived risk associated with traveling decreases.</a:t>
            </a:r>
          </a:p>
        </p:txBody>
      </p:sp>
      <p:sp>
        <p:nvSpPr>
          <p:cNvPr id="17" name="Google Shape;107;p2">
            <a:extLst>
              <a:ext uri="{FF2B5EF4-FFF2-40B4-BE49-F238E27FC236}">
                <a16:creationId xmlns:a16="http://schemas.microsoft.com/office/drawing/2014/main" id="{9A2D06D2-09FE-F360-B142-BE0B556A8576}"/>
              </a:ext>
            </a:extLst>
          </p:cNvPr>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Exploratory Data Analysis indicating the COVID-19 case count over time.</a:t>
            </a:r>
            <a:endParaRPr sz="1600"/>
          </a:p>
        </p:txBody>
      </p:sp>
      <p:pic>
        <p:nvPicPr>
          <p:cNvPr id="10" name="Picture 9">
            <a:extLst>
              <a:ext uri="{FF2B5EF4-FFF2-40B4-BE49-F238E27FC236}">
                <a16:creationId xmlns:a16="http://schemas.microsoft.com/office/drawing/2014/main" id="{F581D5E1-2167-890F-85F4-491CDCCB3120}"/>
              </a:ext>
            </a:extLst>
          </p:cNvPr>
          <p:cNvPicPr>
            <a:picLocks noChangeAspect="1"/>
          </p:cNvPicPr>
          <p:nvPr/>
        </p:nvPicPr>
        <p:blipFill>
          <a:blip r:embed="rId5"/>
          <a:stretch>
            <a:fillRect/>
          </a:stretch>
        </p:blipFill>
        <p:spPr>
          <a:xfrm>
            <a:off x="703295" y="1660850"/>
            <a:ext cx="4562856" cy="2210133"/>
          </a:xfrm>
          <a:prstGeom prst="rect">
            <a:avLst/>
          </a:prstGeom>
        </p:spPr>
      </p:pic>
      <p:pic>
        <p:nvPicPr>
          <p:cNvPr id="18" name="Picture 17">
            <a:extLst>
              <a:ext uri="{FF2B5EF4-FFF2-40B4-BE49-F238E27FC236}">
                <a16:creationId xmlns:a16="http://schemas.microsoft.com/office/drawing/2014/main" id="{AD27A3A8-8C03-28FE-4FDA-DF328EF3B642}"/>
              </a:ext>
            </a:extLst>
          </p:cNvPr>
          <p:cNvPicPr>
            <a:picLocks noChangeAspect="1"/>
          </p:cNvPicPr>
          <p:nvPr/>
        </p:nvPicPr>
        <p:blipFill>
          <a:blip r:embed="rId6"/>
          <a:stretch>
            <a:fillRect/>
          </a:stretch>
        </p:blipFill>
        <p:spPr>
          <a:xfrm>
            <a:off x="654276" y="4279978"/>
            <a:ext cx="4562856" cy="2222536"/>
          </a:xfrm>
          <a:prstGeom prst="rect">
            <a:avLst/>
          </a:prstGeom>
        </p:spPr>
      </p:pic>
    </p:spTree>
    <p:extLst>
      <p:ext uri="{BB962C8B-B14F-4D97-AF65-F5344CB8AC3E}">
        <p14:creationId xmlns:p14="http://schemas.microsoft.com/office/powerpoint/2010/main" val="3887448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884B068D-64BC-A6D2-75AE-E724C97DB253}"/>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B0C331A3-CBDD-11A3-D287-E5FAC7FFCD46}"/>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215DBB8C-6D8A-DB82-83EF-4116A6FA0F73}"/>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105BDC71-DCFE-67EF-E183-8585A51C74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081AA97-5D96-C51D-CDB0-BC8D466BF4BC}"/>
              </a:ext>
            </a:extLst>
          </p:cNvPr>
          <p:cNvSpPr txBox="1"/>
          <p:nvPr/>
        </p:nvSpPr>
        <p:spPr>
          <a:xfrm>
            <a:off x="-2531327" y="3579541"/>
            <a:ext cx="184731" cy="307777"/>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66F0D806-B57C-C765-3F36-3A95C55BAEAD}"/>
              </a:ext>
            </a:extLst>
          </p:cNvPr>
          <p:cNvPicPr>
            <a:picLocks noChangeAspect="1"/>
          </p:cNvPicPr>
          <p:nvPr/>
        </p:nvPicPr>
        <p:blipFill>
          <a:blip r:embed="rId4"/>
          <a:stretch>
            <a:fillRect/>
          </a:stretch>
        </p:blipFill>
        <p:spPr>
          <a:xfrm>
            <a:off x="6858402" y="2162986"/>
            <a:ext cx="23117" cy="4114800"/>
          </a:xfrm>
          <a:prstGeom prst="rect">
            <a:avLst/>
          </a:prstGeom>
        </p:spPr>
      </p:pic>
      <p:sp>
        <p:nvSpPr>
          <p:cNvPr id="12" name="Rectangle 11">
            <a:extLst>
              <a:ext uri="{FF2B5EF4-FFF2-40B4-BE49-F238E27FC236}">
                <a16:creationId xmlns:a16="http://schemas.microsoft.com/office/drawing/2014/main" id="{8A3B5B64-A072-DE58-4F89-B7872E5D1883}"/>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49C4DD-55CF-B1A3-8AB8-9895CD956635}"/>
              </a:ext>
            </a:extLst>
          </p:cNvPr>
          <p:cNvSpPr/>
          <p:nvPr/>
        </p:nvSpPr>
        <p:spPr>
          <a:xfrm>
            <a:off x="3087471" y="1520435"/>
            <a:ext cx="388603" cy="2995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5;p2">
            <a:extLst>
              <a:ext uri="{FF2B5EF4-FFF2-40B4-BE49-F238E27FC236}">
                <a16:creationId xmlns:a16="http://schemas.microsoft.com/office/drawing/2014/main" id="{EF120A9F-09C5-43E3-4CD5-673AC348277F}"/>
              </a:ext>
            </a:extLst>
          </p:cNvPr>
          <p:cNvSpPr txBox="1"/>
          <p:nvPr/>
        </p:nvSpPr>
        <p:spPr>
          <a:xfrm>
            <a:off x="7144499" y="1745824"/>
            <a:ext cx="4265432" cy="5262939"/>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pPr>
            <a:r>
              <a:rPr lang="en-US" sz="1200">
                <a:solidFill>
                  <a:srgbClr val="787877"/>
                </a:solidFill>
                <a:latin typeface="Malgun Gothic"/>
                <a:ea typeface="Malgun Gothic"/>
                <a:cs typeface="Malgun Gothic"/>
                <a:sym typeface="Malgun Gothic"/>
              </a:rPr>
              <a:t>From the first graph for Boston:</a:t>
            </a:r>
          </a:p>
          <a:p>
            <a:pPr marR="0" lvl="0" algn="ctr" rtl="0">
              <a:spcBef>
                <a:spcPts val="0"/>
              </a:spcBef>
              <a:spcAft>
                <a:spcPts val="0"/>
              </a:spcAft>
            </a:pPr>
            <a:endParaRPr lang="en-US" sz="1200">
              <a:solidFill>
                <a:srgbClr val="787877"/>
              </a:solidFill>
              <a:latin typeface="Malgun Gothic"/>
              <a:ea typeface="Malgun Gothic"/>
              <a:cs typeface="Malgun Gothic"/>
              <a:sym typeface="Malgun Gothic"/>
            </a:endParaRPr>
          </a:p>
          <a:p>
            <a:pPr algn="ctr"/>
            <a:r>
              <a:rPr lang="en-US" sz="1200">
                <a:solidFill>
                  <a:srgbClr val="787877"/>
                </a:solidFill>
                <a:ea typeface="Malgun Gothic"/>
              </a:rPr>
              <a:t>Correlation between Cases and Occupancy: There seems to be an inverse relationship between the rise of COVID-19 cases and the occupancy rate, suggesting that as cases increased, the occupancy rates decreased.</a:t>
            </a:r>
            <a:endParaRPr lang="en-US" sz="1200">
              <a:ea typeface="Malgun Gothic"/>
            </a:endParaRPr>
          </a:p>
          <a:p>
            <a:pPr algn="ctr"/>
            <a:endParaRPr lang="en-US" sz="1200">
              <a:ea typeface="Malgun Gothic"/>
            </a:endParaRPr>
          </a:p>
          <a:p>
            <a:pPr algn="ctr"/>
            <a:r>
              <a:rPr lang="en-US" sz="1200">
                <a:solidFill>
                  <a:srgbClr val="787877"/>
                </a:solidFill>
                <a:ea typeface="Malgun Gothic"/>
              </a:rPr>
              <a:t>Recovery Signs: The occupancy rate begins to recover around April - June 2020, which could indicate a possible adaptation to the pandemic conditions or the implementation of safety measures that restored traveler confidence.</a:t>
            </a:r>
            <a:endParaRPr lang="en-US" sz="1200">
              <a:ea typeface="Malgun Gothic"/>
            </a:endParaRPr>
          </a:p>
          <a:p>
            <a:pPr algn="ctr"/>
            <a:endParaRPr lang="en-US" sz="1200">
              <a:solidFill>
                <a:srgbClr val="787877"/>
              </a:solidFill>
              <a:latin typeface="Malgun Gothic"/>
              <a:ea typeface="Malgun Gothic"/>
              <a:cs typeface="Malgun Gothic"/>
            </a:endParaRPr>
          </a:p>
          <a:p>
            <a:pPr marR="0" lvl="0" algn="ctr" rtl="0">
              <a:spcBef>
                <a:spcPts val="0"/>
              </a:spcBef>
              <a:spcAft>
                <a:spcPts val="0"/>
              </a:spcAft>
            </a:pPr>
            <a:r>
              <a:rPr lang="en-US" sz="1200">
                <a:solidFill>
                  <a:srgbClr val="787877"/>
                </a:solidFill>
                <a:latin typeface="Malgun Gothic"/>
                <a:ea typeface="Malgun Gothic"/>
                <a:cs typeface="Malgun Gothic"/>
                <a:sym typeface="Malgun Gothic"/>
              </a:rPr>
              <a:t>From the second graph for Boston, we can infer:</a:t>
            </a:r>
            <a:endParaRPr lang="en-US" sz="1200">
              <a:solidFill>
                <a:srgbClr val="787877"/>
              </a:solidFill>
              <a:latin typeface="Malgun Gothic"/>
              <a:ea typeface="Malgun Gothic"/>
              <a:cs typeface="Malgun Gothic"/>
            </a:endParaRPr>
          </a:p>
          <a:p>
            <a:pPr marR="0" lvl="0" algn="ctr">
              <a:spcBef>
                <a:spcPts val="0"/>
              </a:spcBef>
              <a:spcAft>
                <a:spcPts val="0"/>
              </a:spcAft>
            </a:pPr>
            <a:endParaRPr lang="en-US" sz="1200">
              <a:solidFill>
                <a:srgbClr val="787877"/>
              </a:solidFill>
              <a:latin typeface="Malgun Gothic"/>
              <a:ea typeface="Malgun Gothic"/>
              <a:cs typeface="Malgun Gothic"/>
            </a:endParaRPr>
          </a:p>
          <a:p>
            <a:pPr algn="ctr"/>
            <a:r>
              <a:rPr lang="en-US" sz="1200">
                <a:solidFill>
                  <a:srgbClr val="787877"/>
                </a:solidFill>
                <a:ea typeface="Malgun Gothic"/>
              </a:rPr>
              <a:t>Greater Impact on Occupancy: Chicago's occupancy rates also show a decline as COVID-19 cases rise, but the drop appears more significant compared to Boston, which might reflect stricter lockdown measures or a higher impact of the pandemic in this city.</a:t>
            </a:r>
            <a:endParaRPr lang="en-US" sz="1200">
              <a:ea typeface="Malgun Gothic"/>
            </a:endParaRPr>
          </a:p>
          <a:p>
            <a:pPr algn="ctr"/>
            <a:endParaRPr lang="en-US" sz="1200">
              <a:ea typeface="Malgun Gothic"/>
            </a:endParaRPr>
          </a:p>
          <a:p>
            <a:pPr algn="ctr"/>
            <a:r>
              <a:rPr lang="en-US" sz="1200">
                <a:solidFill>
                  <a:srgbClr val="787877"/>
                </a:solidFill>
                <a:ea typeface="Malgun Gothic"/>
              </a:rPr>
              <a:t>Rapid Rebound: Like Boston, there is a rebound in occupancy rates as cases start to decline. However, the recovery in Chicago seems to be more pronounced and rapid, potentially due to various factors like the lifting of restrictions or seasonality effects.</a:t>
            </a:r>
            <a:endParaRPr lang="en-US" sz="1200">
              <a:ea typeface="Malgun Gothic"/>
            </a:endParaRPr>
          </a:p>
          <a:p>
            <a:pPr algn="ctr"/>
            <a:endParaRPr lang="en-US" sz="1200">
              <a:solidFill>
                <a:srgbClr val="787877"/>
              </a:solidFill>
              <a:latin typeface="Malgun Gothic"/>
              <a:ea typeface="Malgun Gothic"/>
              <a:cs typeface="Malgun Gothic"/>
            </a:endParaRPr>
          </a:p>
          <a:p>
            <a:pPr algn="ctr"/>
            <a:endParaRPr lang="en-US" sz="1200">
              <a:solidFill>
                <a:srgbClr val="787877"/>
              </a:solidFill>
              <a:latin typeface="Malgun Gothic"/>
              <a:ea typeface="Malgun Gothic"/>
              <a:cs typeface="Malgun Gothic"/>
            </a:endParaRPr>
          </a:p>
        </p:txBody>
      </p:sp>
      <p:sp>
        <p:nvSpPr>
          <p:cNvPr id="17" name="Google Shape;107;p2">
            <a:extLst>
              <a:ext uri="{FF2B5EF4-FFF2-40B4-BE49-F238E27FC236}">
                <a16:creationId xmlns:a16="http://schemas.microsoft.com/office/drawing/2014/main" id="{3B18A457-ECA7-53AB-3930-5698F3879A63}"/>
              </a:ext>
            </a:extLst>
          </p:cNvPr>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Exploratory Data Analysis indicating the COVID-19 case count over time.</a:t>
            </a:r>
            <a:endParaRPr sz="1600"/>
          </a:p>
        </p:txBody>
      </p:sp>
      <p:pic>
        <p:nvPicPr>
          <p:cNvPr id="3074" name="Picture 2">
            <a:extLst>
              <a:ext uri="{FF2B5EF4-FFF2-40B4-BE49-F238E27FC236}">
                <a16:creationId xmlns:a16="http://schemas.microsoft.com/office/drawing/2014/main" id="{4A151F8A-67E9-82FB-A63C-8F361E90F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51" y="4003587"/>
            <a:ext cx="4581144" cy="22702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D39D75-9DF1-DE64-04E6-6FA9E275D7D3}"/>
              </a:ext>
            </a:extLst>
          </p:cNvPr>
          <p:cNvPicPr>
            <a:picLocks noChangeAspect="1"/>
          </p:cNvPicPr>
          <p:nvPr/>
        </p:nvPicPr>
        <p:blipFill>
          <a:blip r:embed="rId6"/>
          <a:stretch>
            <a:fillRect/>
          </a:stretch>
        </p:blipFill>
        <p:spPr>
          <a:xfrm>
            <a:off x="1034226" y="1476036"/>
            <a:ext cx="4577635" cy="2258568"/>
          </a:xfrm>
          <a:prstGeom prst="rect">
            <a:avLst/>
          </a:prstGeom>
        </p:spPr>
      </p:pic>
    </p:spTree>
    <p:extLst>
      <p:ext uri="{BB962C8B-B14F-4D97-AF65-F5344CB8AC3E}">
        <p14:creationId xmlns:p14="http://schemas.microsoft.com/office/powerpoint/2010/main" val="278123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3" name="Rounded Rectangle 2">
            <a:extLst>
              <a:ext uri="{FF2B5EF4-FFF2-40B4-BE49-F238E27FC236}">
                <a16:creationId xmlns:a16="http://schemas.microsoft.com/office/drawing/2014/main" id="{9B1FBA32-EB66-7EAC-D9B6-D806BB853F7E}"/>
              </a:ext>
            </a:extLst>
          </p:cNvPr>
          <p:cNvSpPr/>
          <p:nvPr/>
        </p:nvSpPr>
        <p:spPr>
          <a:xfrm>
            <a:off x="3836020" y="1553616"/>
            <a:ext cx="6524802" cy="3233854"/>
          </a:xfrm>
          <a:prstGeom prst="roundRect">
            <a:avLst/>
          </a:prstGeom>
          <a:solidFill>
            <a:srgbClr val="6C4C15">
              <a:alpha val="4000"/>
            </a:srgbClr>
          </a:solidFill>
          <a:ln>
            <a:solidFill>
              <a:srgbClr val="6C4C1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650812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Agenda</a:t>
            </a:r>
            <a:endParaRPr sz="3200">
              <a:solidFill>
                <a:srgbClr val="6C4C15"/>
              </a:solidFill>
              <a:latin typeface="Malgun Gothic"/>
              <a:ea typeface="Malgun Gothic"/>
              <a:cs typeface="Malgun Gothic"/>
              <a:sym typeface="Malgun Gothic"/>
            </a:endParaRPr>
          </a:p>
        </p:txBody>
      </p:sp>
      <p:grpSp>
        <p:nvGrpSpPr>
          <p:cNvPr id="110" name="Google Shape;110;p2"/>
          <p:cNvGrpSpPr/>
          <p:nvPr/>
        </p:nvGrpSpPr>
        <p:grpSpPr>
          <a:xfrm rot="-5400000">
            <a:off x="5977059" y="2114039"/>
            <a:ext cx="655390" cy="368167"/>
            <a:chOff x="862013" y="2847975"/>
            <a:chExt cx="430213" cy="242888"/>
          </a:xfrm>
        </p:grpSpPr>
        <p:sp>
          <p:nvSpPr>
            <p:cNvPr id="111" name="Google Shape;111;p2"/>
            <p:cNvSpPr/>
            <p:nvPr/>
          </p:nvSpPr>
          <p:spPr>
            <a:xfrm>
              <a:off x="957263" y="2847975"/>
              <a:ext cx="334963" cy="242888"/>
            </a:xfrm>
            <a:custGeom>
              <a:avLst/>
              <a:gdLst/>
              <a:ahLst/>
              <a:cxnLst/>
              <a:rect l="l" t="t" r="r" b="b"/>
              <a:pathLst>
                <a:path w="197" h="143" extrusionOk="0">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2" name="Google Shape;112;p2"/>
            <p:cNvSpPr/>
            <p:nvPr/>
          </p:nvSpPr>
          <p:spPr>
            <a:xfrm>
              <a:off x="862013" y="2847975"/>
              <a:ext cx="76200" cy="7938"/>
            </a:xfrm>
            <a:custGeom>
              <a:avLst/>
              <a:gdLst/>
              <a:ahLst/>
              <a:cxnLst/>
              <a:rect l="l" t="t" r="r" b="b"/>
              <a:pathLst>
                <a:path w="45" h="4" extrusionOk="0">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3" name="Google Shape;113;p2"/>
            <p:cNvSpPr/>
            <p:nvPr/>
          </p:nvSpPr>
          <p:spPr>
            <a:xfrm>
              <a:off x="877888" y="2886075"/>
              <a:ext cx="60325" cy="6350"/>
            </a:xfrm>
            <a:custGeom>
              <a:avLst/>
              <a:gdLst/>
              <a:ahLst/>
              <a:cxnLst/>
              <a:rect l="l" t="t" r="r" b="b"/>
              <a:pathLst>
                <a:path w="35" h="4" extrusionOk="0">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sp>
          <p:nvSpPr>
            <p:cNvPr id="114" name="Google Shape;114;p2"/>
            <p:cNvSpPr/>
            <p:nvPr/>
          </p:nvSpPr>
          <p:spPr>
            <a:xfrm>
              <a:off x="895350" y="2922588"/>
              <a:ext cx="42863" cy="9525"/>
            </a:xfrm>
            <a:custGeom>
              <a:avLst/>
              <a:gdLst/>
              <a:ahLst/>
              <a:cxnLst/>
              <a:rect l="l" t="t" r="r" b="b"/>
              <a:pathLst>
                <a:path w="25" h="5" extrusionOk="0">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chemeClr val="dk1"/>
                </a:solidFill>
                <a:latin typeface="Malgun Gothic"/>
                <a:ea typeface="Malgun Gothic"/>
                <a:cs typeface="Malgun Gothic"/>
                <a:sym typeface="Malgun Gothic"/>
              </a:endParaRPr>
            </a:p>
          </p:txBody>
        </p:sp>
      </p:grpSp>
      <p:cxnSp>
        <p:nvCxnSpPr>
          <p:cNvPr id="116" name="Google Shape;116;p2"/>
          <p:cNvCxnSpPr/>
          <p:nvPr/>
        </p:nvCxnSpPr>
        <p:spPr>
          <a:xfrm>
            <a:off x="315461" y="2560321"/>
            <a:ext cx="11721321" cy="0"/>
          </a:xfrm>
          <a:prstGeom prst="straightConnector1">
            <a:avLst/>
          </a:prstGeom>
          <a:noFill/>
          <a:ln w="9525" cap="flat" cmpd="sng">
            <a:solidFill>
              <a:schemeClr val="accent4">
                <a:lumMod val="50000"/>
              </a:schemeClr>
            </a:solidFill>
            <a:prstDash val="solid"/>
            <a:miter lim="800000"/>
            <a:headEnd type="none" w="sm" len="sm"/>
            <a:tailEnd type="none" w="sm" len="sm"/>
          </a:ln>
        </p:spPr>
      </p:cxnSp>
      <p:sp>
        <p:nvSpPr>
          <p:cNvPr id="127" name="Google Shape;127;p2"/>
          <p:cNvSpPr txBox="1"/>
          <p:nvPr/>
        </p:nvSpPr>
        <p:spPr>
          <a:xfrm>
            <a:off x="10302200" y="3274300"/>
            <a:ext cx="1834598" cy="9386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Business Insights &amp; Way Forward</a:t>
            </a:r>
            <a:endParaRPr lang="en-US"/>
          </a:p>
          <a:p>
            <a:pPr marL="0" marR="0" lvl="0" indent="0" algn="ctr" rtl="0">
              <a:spcBef>
                <a:spcPts val="0"/>
              </a:spcBef>
              <a:spcAft>
                <a:spcPts val="0"/>
              </a:spcAft>
              <a:buNone/>
            </a:pPr>
            <a:endParaRPr lang="en-US" sz="900">
              <a:solidFill>
                <a:srgbClr val="787877"/>
              </a:solidFill>
              <a:latin typeface="Malgun Gothic"/>
              <a:ea typeface="Malgun Gothic"/>
              <a:sym typeface="Malgun Gothic"/>
            </a:endParaRPr>
          </a:p>
          <a:p>
            <a:pPr marL="0" marR="0" lvl="0" indent="0" algn="ctr" rtl="0">
              <a:spcBef>
                <a:spcPts val="0"/>
              </a:spcBef>
              <a:spcAft>
                <a:spcPts val="0"/>
              </a:spcAft>
              <a:buNone/>
            </a:pPr>
            <a:r>
              <a:rPr lang="en-US" sz="900">
                <a:solidFill>
                  <a:srgbClr val="787877"/>
                </a:solidFill>
                <a:latin typeface="Malgun Gothic"/>
                <a:ea typeface="Malgun Gothic"/>
                <a:sym typeface="Malgun Gothic"/>
              </a:rPr>
              <a:t>Recommendations for the stakeholders and future scope</a:t>
            </a:r>
            <a:endParaRPr lang="en-US" sz="900"/>
          </a:p>
        </p:txBody>
      </p:sp>
      <p:pic>
        <p:nvPicPr>
          <p:cNvPr id="131" name="Google Shape;131;p2" descr="Move Forward Icons - Download Free Vector Icons | Noun Project"/>
          <p:cNvPicPr preferRelativeResize="0"/>
          <p:nvPr/>
        </p:nvPicPr>
        <p:blipFill rotWithShape="1">
          <a:blip r:embed="rId3">
            <a:alphaModFix/>
          </a:blip>
          <a:srcRect/>
          <a:stretch/>
        </p:blipFill>
        <p:spPr>
          <a:xfrm>
            <a:off x="11297653" y="2229016"/>
            <a:ext cx="336585" cy="626734"/>
          </a:xfrm>
          <a:prstGeom prst="rect">
            <a:avLst/>
          </a:prstGeom>
          <a:noFill/>
          <a:ln>
            <a:noFill/>
          </a:ln>
        </p:spPr>
      </p:pic>
      <p:sp>
        <p:nvSpPr>
          <p:cNvPr id="132" name="Google Shape;132;p2"/>
          <p:cNvSpPr/>
          <p:nvPr/>
        </p:nvSpPr>
        <p:spPr>
          <a:xfrm>
            <a:off x="110039" y="5811362"/>
            <a:ext cx="11967767" cy="778986"/>
          </a:xfrm>
          <a:prstGeom prst="roundRect">
            <a:avLst>
              <a:gd name="adj" fmla="val 16667"/>
            </a:avLst>
          </a:prstGeom>
          <a:noFill/>
          <a:ln w="12700" cap="flat" cmpd="sng">
            <a:solidFill>
              <a:srgbClr val="6C4C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133" name="Google Shape;133;p2"/>
          <p:cNvSpPr txBox="1"/>
          <p:nvPr/>
        </p:nvSpPr>
        <p:spPr>
          <a:xfrm>
            <a:off x="634071" y="5515934"/>
            <a:ext cx="2384643" cy="38865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800" b="1">
                <a:solidFill>
                  <a:srgbClr val="6C4C15"/>
                </a:solidFill>
                <a:latin typeface="Malgun Gothic"/>
                <a:ea typeface="Malgun Gothic"/>
                <a:cs typeface="Malgun Gothic"/>
                <a:sym typeface="Malgun Gothic"/>
              </a:rPr>
              <a:t>Project Objective</a:t>
            </a:r>
            <a:endParaRPr>
              <a:solidFill>
                <a:srgbClr val="6C4C15"/>
              </a:solidFill>
            </a:endParaRPr>
          </a:p>
        </p:txBody>
      </p:sp>
      <p:sp>
        <p:nvSpPr>
          <p:cNvPr id="134" name="Google Shape;134;p2"/>
          <p:cNvSpPr txBox="1"/>
          <p:nvPr/>
        </p:nvSpPr>
        <p:spPr>
          <a:xfrm>
            <a:off x="192619" y="6034931"/>
            <a:ext cx="11802605" cy="355763"/>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600" cap="small">
                <a:solidFill>
                  <a:srgbClr val="6C4C15"/>
                </a:solidFill>
                <a:latin typeface="Malgun Gothic"/>
                <a:ea typeface="Malgun Gothic"/>
                <a:sym typeface="Malgun Gothic"/>
              </a:rPr>
              <a:t>UTILIZE GIVEN DATA SETS ON AIRBNB TO SOLVE REAL TIME PROBLEMS USING ROBUST MODELING TECHNIQUES</a:t>
            </a:r>
            <a:endParaRPr sz="1600">
              <a:solidFill>
                <a:srgbClr val="6C4C15"/>
              </a:solidFill>
            </a:endParaRPr>
          </a:p>
        </p:txBody>
      </p:sp>
      <p:pic>
        <p:nvPicPr>
          <p:cNvPr id="2" name="Picture 2" descr="Adventure airbnb explore hotel travel icon - download free icons">
            <a:extLst>
              <a:ext uri="{FF2B5EF4-FFF2-40B4-BE49-F238E27FC236}">
                <a16:creationId xmlns:a16="http://schemas.microsoft.com/office/drawing/2014/main" id="{EC760DF4-9AE8-9CC1-5CB0-C8C7DF48021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blem solving - Free education icons">
            <a:extLst>
              <a:ext uri="{FF2B5EF4-FFF2-40B4-BE49-F238E27FC236}">
                <a16:creationId xmlns:a16="http://schemas.microsoft.com/office/drawing/2014/main" id="{8DE6669E-4227-DBDB-18F5-B4C1ACED4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183" y="2300789"/>
            <a:ext cx="622388" cy="62238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5;p2">
            <a:extLst>
              <a:ext uri="{FF2B5EF4-FFF2-40B4-BE49-F238E27FC236}">
                <a16:creationId xmlns:a16="http://schemas.microsoft.com/office/drawing/2014/main" id="{288543DA-CCD0-D7BF-FF26-2B759CFD62C5}"/>
              </a:ext>
            </a:extLst>
          </p:cNvPr>
          <p:cNvSpPr txBox="1"/>
          <p:nvPr/>
        </p:nvSpPr>
        <p:spPr>
          <a:xfrm>
            <a:off x="1822029" y="3359001"/>
            <a:ext cx="2101649" cy="9386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Problem Statement</a:t>
            </a:r>
            <a:endParaRPr lang="en-US" sz="1100" b="1">
              <a:solidFill>
                <a:srgbClr val="6C4C15"/>
              </a:solidFill>
              <a:latin typeface="Malgun Gothic"/>
              <a:ea typeface="Malgun Gothic"/>
              <a:cs typeface="Malgun Gothic"/>
              <a:sym typeface="Malgun Gothic"/>
            </a:endParaRPr>
          </a:p>
          <a:p>
            <a:pPr marL="0" marR="0" lvl="0" indent="0" algn="ctr" rtl="0">
              <a:spcBef>
                <a:spcPts val="0"/>
              </a:spcBef>
              <a:spcAft>
                <a:spcPts val="0"/>
              </a:spcAft>
            </a:pPr>
            <a:endParaRPr lang="en-US" sz="8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Reshaping Travel: Navigating the Airbnb Journey Through the Pandemic and Beyond</a:t>
            </a:r>
          </a:p>
        </p:txBody>
      </p:sp>
      <p:sp>
        <p:nvSpPr>
          <p:cNvPr id="5" name="Google Shape;115;p2">
            <a:extLst>
              <a:ext uri="{FF2B5EF4-FFF2-40B4-BE49-F238E27FC236}">
                <a16:creationId xmlns:a16="http://schemas.microsoft.com/office/drawing/2014/main" id="{F68288AB-F085-0709-0B01-8AB58CFFBDF6}"/>
              </a:ext>
            </a:extLst>
          </p:cNvPr>
          <p:cNvSpPr txBox="1"/>
          <p:nvPr/>
        </p:nvSpPr>
        <p:spPr>
          <a:xfrm>
            <a:off x="3958692" y="2904080"/>
            <a:ext cx="2101649" cy="1231066"/>
          </a:xfrm>
          <a:prstGeom prst="rect">
            <a:avLst/>
          </a:prstGeom>
          <a:noFill/>
          <a:ln>
            <a:noFill/>
          </a:ln>
        </p:spPr>
        <p:txBody>
          <a:bodyPr spcFirstLastPara="1" wrap="square" lIns="91425" tIns="45700" rIns="91425" bIns="45700" anchor="t" anchorCtr="0">
            <a:spAutoFit/>
          </a:bodyPr>
          <a:lstStyle/>
          <a:p>
            <a:pPr algn="ctr"/>
            <a:r>
              <a:rPr lang="en-US" b="1">
                <a:solidFill>
                  <a:srgbClr val="6C4C15"/>
                </a:solidFill>
                <a:latin typeface="Malgun Gothic"/>
                <a:ea typeface="Malgun Gothic"/>
                <a:sym typeface="Malgun Gothic"/>
              </a:rPr>
              <a:t>MS Project &amp; Smartsheet</a:t>
            </a:r>
          </a:p>
          <a:p>
            <a:pPr algn="ctr"/>
            <a:endParaRPr lang="en-US" b="1">
              <a:solidFill>
                <a:srgbClr val="6C4C15"/>
              </a:solidFill>
              <a:latin typeface="Malgun Gothic"/>
              <a:ea typeface="Malgun Gothic"/>
              <a:sym typeface="Malgun Gothic"/>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rPr>
              <a:t>WBS, User Stories, Resource allocation.</a:t>
            </a:r>
            <a:endParaRPr lang="en-US" sz="1100" b="1">
              <a:solidFill>
                <a:srgbClr val="6C4C15"/>
              </a:solidFill>
              <a:latin typeface="Malgun Gothic"/>
              <a:ea typeface="Malgun Gothic"/>
              <a:sym typeface="Malgun Gothic"/>
            </a:endParaRPr>
          </a:p>
          <a:p>
            <a:pPr marL="0" marR="0" lvl="0" indent="0" algn="ctr" rtl="0">
              <a:spcBef>
                <a:spcPts val="0"/>
              </a:spcBef>
              <a:spcAft>
                <a:spcPts val="0"/>
              </a:spcAft>
              <a:buNone/>
            </a:pPr>
            <a:endParaRPr lang="en-US" sz="800">
              <a:solidFill>
                <a:srgbClr val="787877"/>
              </a:solidFill>
              <a:latin typeface="Malgun Gothic"/>
              <a:ea typeface="Malgun Gothic"/>
              <a:cs typeface="Malgun Gothic"/>
              <a:sym typeface="Malgun Gothic"/>
            </a:endParaRPr>
          </a:p>
        </p:txBody>
      </p:sp>
      <p:pic>
        <p:nvPicPr>
          <p:cNvPr id="6" name="Google Shape;122;p2" descr="Exploratory Analysis Icons - Download Free Vector Icons | Noun Project">
            <a:extLst>
              <a:ext uri="{FF2B5EF4-FFF2-40B4-BE49-F238E27FC236}">
                <a16:creationId xmlns:a16="http://schemas.microsoft.com/office/drawing/2014/main" id="{FEC503DC-6EEE-D975-767E-0C7348369091}"/>
              </a:ext>
            </a:extLst>
          </p:cNvPr>
          <p:cNvPicPr preferRelativeResize="0"/>
          <p:nvPr/>
        </p:nvPicPr>
        <p:blipFill rotWithShape="1">
          <a:blip r:embed="rId6">
            <a:alphaModFix/>
          </a:blip>
          <a:srcRect/>
          <a:stretch/>
        </p:blipFill>
        <p:spPr>
          <a:xfrm>
            <a:off x="4614045" y="2162110"/>
            <a:ext cx="698342" cy="698342"/>
          </a:xfrm>
          <a:prstGeom prst="rect">
            <a:avLst/>
          </a:prstGeom>
          <a:noFill/>
          <a:ln>
            <a:noFill/>
          </a:ln>
        </p:spPr>
      </p:pic>
      <p:sp>
        <p:nvSpPr>
          <p:cNvPr id="7" name="Google Shape;121;p2">
            <a:extLst>
              <a:ext uri="{FF2B5EF4-FFF2-40B4-BE49-F238E27FC236}">
                <a16:creationId xmlns:a16="http://schemas.microsoft.com/office/drawing/2014/main" id="{C0C450F7-3599-310A-FD38-E70001ED567B}"/>
              </a:ext>
            </a:extLst>
          </p:cNvPr>
          <p:cNvSpPr txBox="1"/>
          <p:nvPr/>
        </p:nvSpPr>
        <p:spPr>
          <a:xfrm>
            <a:off x="6034148" y="3277327"/>
            <a:ext cx="2216203" cy="1769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Data Modification &amp; EDA </a:t>
            </a:r>
          </a:p>
          <a:p>
            <a:pPr marL="0" marR="0" lvl="0" indent="0" algn="ctr" rtl="0">
              <a:spcBef>
                <a:spcPts val="0"/>
              </a:spcBef>
              <a:spcAft>
                <a:spcPts val="0"/>
              </a:spcAft>
              <a:buNone/>
            </a:pPr>
            <a:endParaRPr lang="en-US" sz="800" b="1">
              <a:solidFill>
                <a:srgbClr val="6C4C15"/>
              </a:solidFill>
              <a:latin typeface="Malgun Gothic"/>
              <a:ea typeface="Malgun Gothic"/>
              <a:cs typeface="Malgun Gothic"/>
              <a:sym typeface="Malgun Gothic"/>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787877"/>
                </a:solidFill>
                <a:latin typeface="Malgun Gothic"/>
                <a:ea typeface="Malgun Gothic"/>
                <a:cs typeface="Malgun Gothic"/>
                <a:sym typeface="Malgun Gothic"/>
              </a:rPr>
              <a:t>Prepared our Data for Extensive Data Modeling</a:t>
            </a:r>
            <a:r>
              <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rPr>
              <a:t>Data Set Description and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rPr>
              <a:t>Identification of trends &amp; patterns in raw data</a:t>
            </a:r>
          </a:p>
          <a:p>
            <a:pPr marL="0" marR="0" lvl="0" indent="0" algn="ctr" rtl="0">
              <a:spcBef>
                <a:spcPts val="0"/>
              </a:spcBef>
              <a:spcAft>
                <a:spcPts val="0"/>
              </a:spcAft>
              <a:buNone/>
            </a:pPr>
            <a:endParaRPr lang="en-US" sz="1600">
              <a:solidFill>
                <a:srgbClr val="787877"/>
              </a:solidFill>
              <a:latin typeface="Malgun Gothic"/>
              <a:ea typeface="Malgun Gothic"/>
              <a:cs typeface="Malgun Gothic"/>
              <a:sym typeface="Malgun Gothic"/>
            </a:endParaRPr>
          </a:p>
        </p:txBody>
      </p:sp>
      <p:pic>
        <p:nvPicPr>
          <p:cNvPr id="8" name="Google Shape;123;p2" descr="Change file icon - Data Analytics Icons">
            <a:extLst>
              <a:ext uri="{FF2B5EF4-FFF2-40B4-BE49-F238E27FC236}">
                <a16:creationId xmlns:a16="http://schemas.microsoft.com/office/drawing/2014/main" id="{3394DB34-0378-CDCD-763B-5EFF932B6FA1}"/>
              </a:ext>
            </a:extLst>
          </p:cNvPr>
          <p:cNvPicPr preferRelativeResize="0"/>
          <p:nvPr/>
        </p:nvPicPr>
        <p:blipFill rotWithShape="1">
          <a:blip r:embed="rId7">
            <a:alphaModFix/>
          </a:blip>
          <a:srcRect/>
          <a:stretch/>
        </p:blipFill>
        <p:spPr>
          <a:xfrm>
            <a:off x="6785439" y="2299575"/>
            <a:ext cx="579189" cy="519103"/>
          </a:xfrm>
          <a:prstGeom prst="rect">
            <a:avLst/>
          </a:prstGeom>
          <a:noFill/>
          <a:ln>
            <a:noFill/>
          </a:ln>
        </p:spPr>
      </p:pic>
      <p:sp>
        <p:nvSpPr>
          <p:cNvPr id="9" name="Google Shape;124;p2">
            <a:extLst>
              <a:ext uri="{FF2B5EF4-FFF2-40B4-BE49-F238E27FC236}">
                <a16:creationId xmlns:a16="http://schemas.microsoft.com/office/drawing/2014/main" id="{6D5A8E37-44AF-A533-8A8E-0F829F85C5A5}"/>
              </a:ext>
            </a:extLst>
          </p:cNvPr>
          <p:cNvSpPr txBox="1"/>
          <p:nvPr/>
        </p:nvSpPr>
        <p:spPr>
          <a:xfrm>
            <a:off x="8144619" y="2904080"/>
            <a:ext cx="2216203" cy="8155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rgbClr val="6C4C15"/>
                </a:solidFill>
                <a:latin typeface="Malgun Gothic"/>
                <a:ea typeface="Malgun Gothic"/>
                <a:cs typeface="Malgun Gothic"/>
                <a:sym typeface="Malgun Gothic"/>
              </a:rPr>
              <a:t>Data Modelling </a:t>
            </a:r>
            <a:endParaRPr lang="en-US" b="1">
              <a:solidFill>
                <a:srgbClr val="6C4C15"/>
              </a:solidFill>
              <a:ea typeface="Malgun Gothic"/>
            </a:endParaRPr>
          </a:p>
          <a:p>
            <a:pPr marL="0" marR="0" lvl="0" indent="0" algn="ctr" rtl="0">
              <a:spcBef>
                <a:spcPts val="0"/>
              </a:spcBef>
              <a:spcAft>
                <a:spcPts val="0"/>
              </a:spcAft>
              <a:buNone/>
            </a:pPr>
            <a:endParaRPr lang="en-US" sz="800">
              <a:solidFill>
                <a:srgbClr val="787877"/>
              </a:solidFill>
              <a:latin typeface="Malgun Gothic"/>
              <a:ea typeface="Malgun Gothic"/>
              <a:cs typeface="Malgun Gothic"/>
              <a:sym typeface="Malgun Gothic"/>
            </a:endParaRPr>
          </a:p>
          <a:p>
            <a:pPr marL="0" marR="0" lvl="0" indent="0" algn="ctr" rtl="0">
              <a:spcBef>
                <a:spcPts val="0"/>
              </a:spcBef>
              <a:spcAft>
                <a:spcPts val="0"/>
              </a:spcAft>
              <a:buNone/>
            </a:pPr>
            <a:r>
              <a:rPr lang="en-US" sz="1100">
                <a:solidFill>
                  <a:srgbClr val="787877"/>
                </a:solidFill>
                <a:latin typeface="Malgun Gothic"/>
                <a:ea typeface="Malgun Gothic"/>
                <a:cs typeface="Malgun Gothic"/>
                <a:sym typeface="Malgun Gothic"/>
              </a:rPr>
              <a:t>Tried multiple models to train our data</a:t>
            </a:r>
            <a:endParaRPr>
              <a:solidFill>
                <a:srgbClr val="787877"/>
              </a:solidFill>
              <a:latin typeface="Malgun Gothic"/>
              <a:ea typeface="Malgun Gothic"/>
              <a:cs typeface="Malgun Gothic"/>
              <a:sym typeface="Malgun Gothic"/>
            </a:endParaRPr>
          </a:p>
        </p:txBody>
      </p:sp>
      <p:pic>
        <p:nvPicPr>
          <p:cNvPr id="10" name="Google Shape;129;p2" descr="Data Model Icons - Download Free Vector Icons | Noun Project">
            <a:extLst>
              <a:ext uri="{FF2B5EF4-FFF2-40B4-BE49-F238E27FC236}">
                <a16:creationId xmlns:a16="http://schemas.microsoft.com/office/drawing/2014/main" id="{03F423C4-016C-8624-70E8-7A39457F4A48}"/>
              </a:ext>
            </a:extLst>
          </p:cNvPr>
          <p:cNvPicPr preferRelativeResize="0"/>
          <p:nvPr/>
        </p:nvPicPr>
        <p:blipFill rotWithShape="1">
          <a:blip r:embed="rId8">
            <a:alphaModFix/>
          </a:blip>
          <a:srcRect/>
          <a:stretch/>
        </p:blipFill>
        <p:spPr>
          <a:xfrm>
            <a:off x="8797699" y="2227953"/>
            <a:ext cx="614926" cy="698342"/>
          </a:xfrm>
          <a:prstGeom prst="rect">
            <a:avLst/>
          </a:prstGeom>
          <a:noFill/>
          <a:ln>
            <a:noFill/>
          </a:ln>
        </p:spPr>
      </p:pic>
      <p:pic>
        <p:nvPicPr>
          <p:cNvPr id="1030" name="Picture 6" descr="Insight Icon Images – Browse 26,281 Stock Photos, Vectors, and Video |  Adobe Stock">
            <a:extLst>
              <a:ext uri="{FF2B5EF4-FFF2-40B4-BE49-F238E27FC236}">
                <a16:creationId xmlns:a16="http://schemas.microsoft.com/office/drawing/2014/main" id="{1225355F-6289-C085-F767-CA54AF2DEE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81404" y="2254130"/>
            <a:ext cx="627290" cy="6272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troduction Line Icon 14640986 Vector Art at Vecteezy">
            <a:extLst>
              <a:ext uri="{FF2B5EF4-FFF2-40B4-BE49-F238E27FC236}">
                <a16:creationId xmlns:a16="http://schemas.microsoft.com/office/drawing/2014/main" id="{61CA403D-2327-61F0-7B27-DA3E87EC8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135" y="2263431"/>
            <a:ext cx="698342" cy="698342"/>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15;p2">
            <a:extLst>
              <a:ext uri="{FF2B5EF4-FFF2-40B4-BE49-F238E27FC236}">
                <a16:creationId xmlns:a16="http://schemas.microsoft.com/office/drawing/2014/main" id="{05691164-E5AD-BF5F-1C3B-5D4A2483BA8D}"/>
              </a:ext>
            </a:extLst>
          </p:cNvPr>
          <p:cNvSpPr txBox="1"/>
          <p:nvPr/>
        </p:nvSpPr>
        <p:spPr>
          <a:xfrm>
            <a:off x="110040" y="2904080"/>
            <a:ext cx="1721138"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rgbClr val="6C4C15"/>
                </a:solidFill>
                <a:latin typeface="Malgun Gothic"/>
                <a:ea typeface="Malgun Gothic"/>
                <a:cs typeface="Malgun Gothic"/>
                <a:sym typeface="Malgun Gothic"/>
              </a:rPr>
              <a:t>Introduction </a:t>
            </a:r>
            <a:endParaRPr lang="en-US" sz="1100" b="1">
              <a:solidFill>
                <a:srgbClr val="6C4C15"/>
              </a:solidFill>
              <a:latin typeface="Malgun Gothic"/>
              <a:ea typeface="Malgun Gothic"/>
              <a:cs typeface="Malgun Gothic"/>
              <a:sym typeface="Malgun Gothic"/>
            </a:endParaRPr>
          </a:p>
          <a:p>
            <a:pPr marL="0" marR="0" lvl="0" indent="0" algn="ctr" rtl="0">
              <a:spcBef>
                <a:spcPts val="0"/>
              </a:spcBef>
              <a:spcAft>
                <a:spcPts val="0"/>
              </a:spcAft>
              <a:buNone/>
            </a:pPr>
            <a:endParaRPr lang="en-US" sz="800">
              <a:solidFill>
                <a:srgbClr val="787877"/>
              </a:solidFill>
              <a:latin typeface="Malgun Gothic"/>
              <a:ea typeface="Malgun Gothic"/>
              <a:cs typeface="Malgun Gothic"/>
              <a:sym typeface="Malgun Gothic"/>
            </a:endParaRPr>
          </a:p>
          <a:p>
            <a:pPr marR="0" lvl="0" algn="ctr" rtl="0">
              <a:spcBef>
                <a:spcPts val="0"/>
              </a:spcBef>
              <a:spcAft>
                <a:spcPts val="0"/>
              </a:spcAft>
            </a:pPr>
            <a:r>
              <a:rPr lang="en-US" sz="1100">
                <a:solidFill>
                  <a:srgbClr val="787877"/>
                </a:solidFill>
                <a:latin typeface="Malgun Gothic"/>
                <a:ea typeface="Malgun Gothic"/>
                <a:cs typeface="Malgun Gothic"/>
                <a:sym typeface="Malgun Gothic"/>
              </a:rPr>
              <a:t>Airbnb &amp; COVID-19</a:t>
            </a:r>
            <a:endParaRPr lang="en-US">
              <a:solidFill>
                <a:srgbClr val="787877"/>
              </a:solidFill>
              <a:latin typeface="Malgun Gothic"/>
              <a:ea typeface="Malgun Gothic"/>
              <a:cs typeface="Malgun Gothic"/>
              <a:sym typeface="Malgun Gothic"/>
            </a:endParaRPr>
          </a:p>
        </p:txBody>
      </p:sp>
      <p:sp>
        <p:nvSpPr>
          <p:cNvPr id="13" name="Google Shape;133;p2">
            <a:extLst>
              <a:ext uri="{FF2B5EF4-FFF2-40B4-BE49-F238E27FC236}">
                <a16:creationId xmlns:a16="http://schemas.microsoft.com/office/drawing/2014/main" id="{A5EDFAAA-038C-AB5F-432F-A49A2FBB1F41}"/>
              </a:ext>
            </a:extLst>
          </p:cNvPr>
          <p:cNvSpPr txBox="1"/>
          <p:nvPr/>
        </p:nvSpPr>
        <p:spPr>
          <a:xfrm>
            <a:off x="5588613" y="1319077"/>
            <a:ext cx="3214625" cy="38865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800" b="1">
                <a:solidFill>
                  <a:srgbClr val="6C4C15"/>
                </a:solidFill>
                <a:latin typeface="Malgun Gothic"/>
                <a:ea typeface="Malgun Gothic"/>
                <a:sym typeface="Malgun Gothic"/>
              </a:rPr>
              <a:t>Resolution Framework</a:t>
            </a:r>
            <a:endParaRPr>
              <a:solidFill>
                <a:srgbClr val="6C4C1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34989"/>
            <a:ext cx="982154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Nightly Rate vs Occupancy Rate &amp; Number of Cancellations vs Occupancy Rate</a:t>
            </a:r>
            <a:endParaRPr lang="en-US" sz="1600"/>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3" name="Rectangle 2">
            <a:extLst>
              <a:ext uri="{FF2B5EF4-FFF2-40B4-BE49-F238E27FC236}">
                <a16:creationId xmlns:a16="http://schemas.microsoft.com/office/drawing/2014/main" id="{9B550CF1-A036-DA7A-6348-72FB3496D9C9}"/>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15;p2">
            <a:extLst>
              <a:ext uri="{FF2B5EF4-FFF2-40B4-BE49-F238E27FC236}">
                <a16:creationId xmlns:a16="http://schemas.microsoft.com/office/drawing/2014/main" id="{676EA16F-0AAB-B6F5-F5F6-04E58D2B0373}"/>
              </a:ext>
            </a:extLst>
          </p:cNvPr>
          <p:cNvSpPr txBox="1"/>
          <p:nvPr/>
        </p:nvSpPr>
        <p:spPr>
          <a:xfrm>
            <a:off x="405780" y="5772222"/>
            <a:ext cx="5355544" cy="600124"/>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The scatter plot suggests that lower-priced Airbnb listings generally achieve higher occupancy rates, with Chicago showing a denser concentration of high-occupancy, lower-cost options compared to Boston.</a:t>
            </a:r>
          </a:p>
        </p:txBody>
      </p:sp>
      <p:sp>
        <p:nvSpPr>
          <p:cNvPr id="14" name="Google Shape;115;p2">
            <a:extLst>
              <a:ext uri="{FF2B5EF4-FFF2-40B4-BE49-F238E27FC236}">
                <a16:creationId xmlns:a16="http://schemas.microsoft.com/office/drawing/2014/main" id="{2BB0C8EA-71F4-946E-9091-53D6D9FC33EB}"/>
              </a:ext>
            </a:extLst>
          </p:cNvPr>
          <p:cNvSpPr txBox="1"/>
          <p:nvPr/>
        </p:nvSpPr>
        <p:spPr>
          <a:xfrm>
            <a:off x="6238143" y="5856860"/>
            <a:ext cx="535554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The scatter plot suggests a common trend in both Chicago and Boston, where Airbnb listings with fewer cancellations tend to have higher occupancy rates.</a:t>
            </a:r>
          </a:p>
        </p:txBody>
      </p:sp>
      <p:pic>
        <p:nvPicPr>
          <p:cNvPr id="4" name="Picture 3">
            <a:extLst>
              <a:ext uri="{FF2B5EF4-FFF2-40B4-BE49-F238E27FC236}">
                <a16:creationId xmlns:a16="http://schemas.microsoft.com/office/drawing/2014/main" id="{9B93673C-0BE4-A174-E9A2-170CBEBD372D}"/>
              </a:ext>
            </a:extLst>
          </p:cNvPr>
          <p:cNvPicPr>
            <a:picLocks noChangeAspect="1"/>
          </p:cNvPicPr>
          <p:nvPr/>
        </p:nvPicPr>
        <p:blipFill>
          <a:blip r:embed="rId4"/>
          <a:stretch>
            <a:fillRect/>
          </a:stretch>
        </p:blipFill>
        <p:spPr>
          <a:xfrm>
            <a:off x="189840" y="2021402"/>
            <a:ext cx="5418646" cy="3278459"/>
          </a:xfrm>
          <a:prstGeom prst="rect">
            <a:avLst/>
          </a:prstGeom>
        </p:spPr>
      </p:pic>
      <p:pic>
        <p:nvPicPr>
          <p:cNvPr id="6" name="Picture 5">
            <a:extLst>
              <a:ext uri="{FF2B5EF4-FFF2-40B4-BE49-F238E27FC236}">
                <a16:creationId xmlns:a16="http://schemas.microsoft.com/office/drawing/2014/main" id="{787B4FEF-22F6-32C2-22D3-801F590D5253}"/>
              </a:ext>
            </a:extLst>
          </p:cNvPr>
          <p:cNvPicPr>
            <a:picLocks noChangeAspect="1"/>
          </p:cNvPicPr>
          <p:nvPr/>
        </p:nvPicPr>
        <p:blipFill>
          <a:blip r:embed="rId5"/>
          <a:stretch>
            <a:fillRect/>
          </a:stretch>
        </p:blipFill>
        <p:spPr>
          <a:xfrm>
            <a:off x="6096000" y="2007097"/>
            <a:ext cx="5439310" cy="3144888"/>
          </a:xfrm>
          <a:prstGeom prst="rect">
            <a:avLst/>
          </a:prstGeom>
        </p:spPr>
      </p:pic>
    </p:spTree>
    <p:extLst>
      <p:ext uri="{BB962C8B-B14F-4D97-AF65-F5344CB8AC3E}">
        <p14:creationId xmlns:p14="http://schemas.microsoft.com/office/powerpoint/2010/main" val="37166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10" name="Google Shape;107;p2">
            <a:extLst>
              <a:ext uri="{FF2B5EF4-FFF2-40B4-BE49-F238E27FC236}">
                <a16:creationId xmlns:a16="http://schemas.microsoft.com/office/drawing/2014/main" id="{1EAB5B3E-FC45-763E-AB01-9E2BAAD222BD}"/>
              </a:ext>
            </a:extLst>
          </p:cNvPr>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Distribution of Nightly Rates </a:t>
            </a:r>
            <a:endParaRPr lang="en-US" sz="1600"/>
          </a:p>
        </p:txBody>
      </p:sp>
      <p:sp>
        <p:nvSpPr>
          <p:cNvPr id="12" name="Rectangle 11">
            <a:extLst>
              <a:ext uri="{FF2B5EF4-FFF2-40B4-BE49-F238E27FC236}">
                <a16:creationId xmlns:a16="http://schemas.microsoft.com/office/drawing/2014/main" id="{F9ACBDE8-ACC4-EE57-8B9A-04C8E798454B}"/>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15;p2">
            <a:extLst>
              <a:ext uri="{FF2B5EF4-FFF2-40B4-BE49-F238E27FC236}">
                <a16:creationId xmlns:a16="http://schemas.microsoft.com/office/drawing/2014/main" id="{8E8D6951-9181-3917-B388-5A0AE5DF7E33}"/>
              </a:ext>
            </a:extLst>
          </p:cNvPr>
          <p:cNvSpPr txBox="1"/>
          <p:nvPr/>
        </p:nvSpPr>
        <p:spPr>
          <a:xfrm>
            <a:off x="740456" y="5756915"/>
            <a:ext cx="535554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The histogram for Chicago indicates a high frequency of Airbnb listings concentrated at lower nightly rates, with a steep drop-off as prices increase</a:t>
            </a:r>
          </a:p>
        </p:txBody>
      </p:sp>
      <p:sp>
        <p:nvSpPr>
          <p:cNvPr id="16" name="Google Shape;115;p2">
            <a:extLst>
              <a:ext uri="{FF2B5EF4-FFF2-40B4-BE49-F238E27FC236}">
                <a16:creationId xmlns:a16="http://schemas.microsoft.com/office/drawing/2014/main" id="{71D8F4DC-CC7C-9D77-FAF4-30D59FA02727}"/>
              </a:ext>
            </a:extLst>
          </p:cNvPr>
          <p:cNvSpPr txBox="1"/>
          <p:nvPr/>
        </p:nvSpPr>
        <p:spPr>
          <a:xfrm>
            <a:off x="6733443" y="5756915"/>
            <a:ext cx="535554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Boston's distribution shows a broader range of nightly rates with a more gradual decline in frequency as rates rise.</a:t>
            </a:r>
          </a:p>
        </p:txBody>
      </p:sp>
      <p:pic>
        <p:nvPicPr>
          <p:cNvPr id="5" name="Picture 4" descr="A graph of a green line&#10;&#10;Description automatically generated with medium confidence">
            <a:extLst>
              <a:ext uri="{FF2B5EF4-FFF2-40B4-BE49-F238E27FC236}">
                <a16:creationId xmlns:a16="http://schemas.microsoft.com/office/drawing/2014/main" id="{2FB1935E-2907-038E-B3CF-0368780ECB62}"/>
              </a:ext>
            </a:extLst>
          </p:cNvPr>
          <p:cNvPicPr>
            <a:picLocks noChangeAspect="1"/>
          </p:cNvPicPr>
          <p:nvPr/>
        </p:nvPicPr>
        <p:blipFill>
          <a:blip r:embed="rId4"/>
          <a:stretch>
            <a:fillRect/>
          </a:stretch>
        </p:blipFill>
        <p:spPr>
          <a:xfrm>
            <a:off x="953582" y="1481664"/>
            <a:ext cx="9787931" cy="4096512"/>
          </a:xfrm>
          <a:prstGeom prst="rect">
            <a:avLst/>
          </a:prstGeom>
        </p:spPr>
      </p:pic>
    </p:spTree>
    <p:extLst>
      <p:ext uri="{BB962C8B-B14F-4D97-AF65-F5344CB8AC3E}">
        <p14:creationId xmlns:p14="http://schemas.microsoft.com/office/powerpoint/2010/main" val="359693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10" name="Google Shape;107;p2">
            <a:extLst>
              <a:ext uri="{FF2B5EF4-FFF2-40B4-BE49-F238E27FC236}">
                <a16:creationId xmlns:a16="http://schemas.microsoft.com/office/drawing/2014/main" id="{1EAB5B3E-FC45-763E-AB01-9E2BAAD222BD}"/>
              </a:ext>
            </a:extLst>
          </p:cNvPr>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Distribution of Overall Ratings</a:t>
            </a:r>
            <a:endParaRPr lang="en-US" sz="1600"/>
          </a:p>
        </p:txBody>
      </p:sp>
      <p:sp>
        <p:nvSpPr>
          <p:cNvPr id="12" name="Rectangle 11">
            <a:extLst>
              <a:ext uri="{FF2B5EF4-FFF2-40B4-BE49-F238E27FC236}">
                <a16:creationId xmlns:a16="http://schemas.microsoft.com/office/drawing/2014/main" id="{F9ACBDE8-ACC4-EE57-8B9A-04C8E798454B}"/>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15;p2">
            <a:extLst>
              <a:ext uri="{FF2B5EF4-FFF2-40B4-BE49-F238E27FC236}">
                <a16:creationId xmlns:a16="http://schemas.microsoft.com/office/drawing/2014/main" id="{7FFC5F78-1D07-F9A3-7F7C-F8F42C9614E9}"/>
              </a:ext>
            </a:extLst>
          </p:cNvPr>
          <p:cNvSpPr txBox="1"/>
          <p:nvPr/>
        </p:nvSpPr>
        <p:spPr>
          <a:xfrm>
            <a:off x="484135" y="5630874"/>
            <a:ext cx="496317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The histogram for Chicago shows a predominant concentration of Airbnb listings with high overall ratings, skewing towards the upper end</a:t>
            </a:r>
          </a:p>
        </p:txBody>
      </p:sp>
      <p:sp>
        <p:nvSpPr>
          <p:cNvPr id="13" name="Google Shape;115;p2">
            <a:extLst>
              <a:ext uri="{FF2B5EF4-FFF2-40B4-BE49-F238E27FC236}">
                <a16:creationId xmlns:a16="http://schemas.microsoft.com/office/drawing/2014/main" id="{EB70A71E-DC62-EB8E-3F2B-5B7656ADE84C}"/>
              </a:ext>
            </a:extLst>
          </p:cNvPr>
          <p:cNvSpPr txBox="1"/>
          <p:nvPr/>
        </p:nvSpPr>
        <p:spPr>
          <a:xfrm>
            <a:off x="6352321" y="5630874"/>
            <a:ext cx="535554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Boston's distribution also suggests a high frequency of listings with top ratings, with a slightly more even spread across the rating spectrum.</a:t>
            </a:r>
          </a:p>
        </p:txBody>
      </p:sp>
      <p:pic>
        <p:nvPicPr>
          <p:cNvPr id="4098" name="Picture 2">
            <a:extLst>
              <a:ext uri="{FF2B5EF4-FFF2-40B4-BE49-F238E27FC236}">
                <a16:creationId xmlns:a16="http://schemas.microsoft.com/office/drawing/2014/main" id="{094E1C55-EE71-F64C-D028-0B3D391BF8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40"/>
          <a:stretch/>
        </p:blipFill>
        <p:spPr bwMode="auto">
          <a:xfrm>
            <a:off x="879927" y="1513910"/>
            <a:ext cx="9869419"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22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Exploratory Data Analysis</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10" name="Google Shape;107;p2">
            <a:extLst>
              <a:ext uri="{FF2B5EF4-FFF2-40B4-BE49-F238E27FC236}">
                <a16:creationId xmlns:a16="http://schemas.microsoft.com/office/drawing/2014/main" id="{1EAB5B3E-FC45-763E-AB01-9E2BAAD222BD}"/>
              </a:ext>
            </a:extLst>
          </p:cNvPr>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Occupancy Rate vs Number of Reviews</a:t>
            </a:r>
            <a:endParaRPr lang="en-US" sz="1600"/>
          </a:p>
        </p:txBody>
      </p:sp>
      <p:sp>
        <p:nvSpPr>
          <p:cNvPr id="12" name="Rectangle 11">
            <a:extLst>
              <a:ext uri="{FF2B5EF4-FFF2-40B4-BE49-F238E27FC236}">
                <a16:creationId xmlns:a16="http://schemas.microsoft.com/office/drawing/2014/main" id="{F9ACBDE8-ACC4-EE57-8B9A-04C8E798454B}"/>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15;p2">
            <a:extLst>
              <a:ext uri="{FF2B5EF4-FFF2-40B4-BE49-F238E27FC236}">
                <a16:creationId xmlns:a16="http://schemas.microsoft.com/office/drawing/2014/main" id="{E1EF1DAC-DCE7-AD1D-7FA8-839F9B6EA071}"/>
              </a:ext>
            </a:extLst>
          </p:cNvPr>
          <p:cNvSpPr txBox="1"/>
          <p:nvPr/>
        </p:nvSpPr>
        <p:spPr>
          <a:xfrm>
            <a:off x="461101" y="5633869"/>
            <a:ext cx="4950525"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In the scatter plots, Chicago's Airbnb listings show a dense cluster at lower occupancy rates regardless of the number of reviews</a:t>
            </a:r>
          </a:p>
        </p:txBody>
      </p:sp>
      <p:sp>
        <p:nvSpPr>
          <p:cNvPr id="11" name="Google Shape;115;p2">
            <a:extLst>
              <a:ext uri="{FF2B5EF4-FFF2-40B4-BE49-F238E27FC236}">
                <a16:creationId xmlns:a16="http://schemas.microsoft.com/office/drawing/2014/main" id="{16385681-2EF8-2BFA-169D-1300925E6172}"/>
              </a:ext>
            </a:extLst>
          </p:cNvPr>
          <p:cNvSpPr txBox="1"/>
          <p:nvPr/>
        </p:nvSpPr>
        <p:spPr>
          <a:xfrm>
            <a:off x="6308780" y="5633868"/>
            <a:ext cx="4963174" cy="430847"/>
          </a:xfrm>
          <a:prstGeom prst="rect">
            <a:avLst/>
          </a:prstGeom>
          <a:noFill/>
          <a:ln>
            <a:solidFill>
              <a:srgbClr val="6C4C15"/>
            </a:solidFill>
            <a:prstDash val="sysDash"/>
          </a:ln>
        </p:spPr>
        <p:txBody>
          <a:bodyPr spcFirstLastPara="1" wrap="square" lIns="91425" tIns="45700" rIns="91425" bIns="45700" anchor="t" anchorCtr="0">
            <a:spAutoFit/>
          </a:bodyPr>
          <a:lstStyle/>
          <a:p>
            <a:pPr marR="0" lvl="0" algn="ctr" rtl="0">
              <a:spcBef>
                <a:spcPts val="0"/>
              </a:spcBef>
              <a:spcAft>
                <a:spcPts val="0"/>
              </a:spcAft>
            </a:pPr>
            <a:r>
              <a:rPr lang="en-US" sz="1100">
                <a:solidFill>
                  <a:srgbClr val="787877"/>
                </a:solidFill>
                <a:latin typeface="Malgun Gothic"/>
                <a:ea typeface="Malgun Gothic"/>
                <a:cs typeface="Malgun Gothic"/>
                <a:sym typeface="Malgun Gothic"/>
              </a:rPr>
              <a:t>Boston's plot displays a more even spread across occupancy rates with a similar pattern of reviews.</a:t>
            </a:r>
          </a:p>
        </p:txBody>
      </p:sp>
      <p:pic>
        <p:nvPicPr>
          <p:cNvPr id="18" name="Picture 17" descr="A graph with a line&#10;&#10;Description automatically generated">
            <a:extLst>
              <a:ext uri="{FF2B5EF4-FFF2-40B4-BE49-F238E27FC236}">
                <a16:creationId xmlns:a16="http://schemas.microsoft.com/office/drawing/2014/main" id="{5836B61D-A59E-1F12-475B-5E2A6A63009F}"/>
              </a:ext>
            </a:extLst>
          </p:cNvPr>
          <p:cNvPicPr>
            <a:picLocks noChangeAspect="1"/>
          </p:cNvPicPr>
          <p:nvPr/>
        </p:nvPicPr>
        <p:blipFill rotWithShape="1">
          <a:blip r:embed="rId4"/>
          <a:srcRect l="86405" r="19" b="89352"/>
          <a:stretch/>
        </p:blipFill>
        <p:spPr>
          <a:xfrm>
            <a:off x="11316461" y="6385285"/>
            <a:ext cx="813942" cy="358184"/>
          </a:xfrm>
          <a:prstGeom prst="rect">
            <a:avLst/>
          </a:prstGeom>
        </p:spPr>
      </p:pic>
      <p:pic>
        <p:nvPicPr>
          <p:cNvPr id="5122" name="Picture 2">
            <a:extLst>
              <a:ext uri="{FF2B5EF4-FFF2-40B4-BE49-F238E27FC236}">
                <a16:creationId xmlns:a16="http://schemas.microsoft.com/office/drawing/2014/main" id="{3161E0B6-1DA0-7428-F601-1D6DB97E5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58" y="1392243"/>
            <a:ext cx="9633527" cy="40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691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Modification</a:t>
            </a:r>
            <a:endParaRPr lang="en-US" sz="2800">
              <a:solidFill>
                <a:schemeClr val="bg1"/>
              </a:solidFill>
              <a:latin typeface="Malgun Gothic"/>
              <a:ea typeface="Malgun Gothic"/>
              <a:cs typeface="Malgun Gothic"/>
              <a:sym typeface="Malgun Gothic"/>
            </a:endParaRPr>
          </a:p>
        </p:txBody>
      </p:sp>
      <p:pic>
        <p:nvPicPr>
          <p:cNvPr id="4" name="Picture 2" descr="Adventure airbnb explore hotel travel icon - download free icons">
            <a:extLst>
              <a:ext uri="{FF2B5EF4-FFF2-40B4-BE49-F238E27FC236}">
                <a16:creationId xmlns:a16="http://schemas.microsoft.com/office/drawing/2014/main" id="{91001737-7755-8AF2-C82E-95FF192CEA6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947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dventure airbnb explore hotel travel icon - download free icons">
            <a:extLst>
              <a:ext uri="{FF2B5EF4-FFF2-40B4-BE49-F238E27FC236}">
                <a16:creationId xmlns:a16="http://schemas.microsoft.com/office/drawing/2014/main" id="{79B9841F-EBE1-8DE8-E8FF-3838323665B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DD7E0BA6-1286-5E8D-AE14-3110EF95626B}"/>
              </a:ext>
            </a:extLst>
          </p:cNvPr>
          <p:cNvSpPr/>
          <p:nvPr/>
        </p:nvSpPr>
        <p:spPr>
          <a:xfrm>
            <a:off x="2721782" y="2214901"/>
            <a:ext cx="8879801" cy="3832372"/>
          </a:xfrm>
          <a:prstGeom prst="rect">
            <a:avLst/>
          </a:prstGeom>
          <a:noFill/>
          <a:ln>
            <a:solidFill>
              <a:srgbClr val="6C4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a16="http://schemas.microsoft.com/office/drawing/2014/main" id="{30CD2F46-2E11-C050-09B5-07494EEF4D6C}"/>
              </a:ext>
            </a:extLst>
          </p:cNvPr>
          <p:cNvSpPr/>
          <p:nvPr/>
        </p:nvSpPr>
        <p:spPr>
          <a:xfrm>
            <a:off x="725573" y="2223437"/>
            <a:ext cx="1517601" cy="384715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AFE65824-349A-AA73-63F3-1FAFFB7031ED}"/>
              </a:ext>
            </a:extLst>
          </p:cNvPr>
          <p:cNvSpPr/>
          <p:nvPr/>
        </p:nvSpPr>
        <p:spPr>
          <a:xfrm>
            <a:off x="2721782" y="1806326"/>
            <a:ext cx="8879799" cy="32004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6C4C15"/>
                </a:solidFill>
                <a:latin typeface="Malgun Gothic" panose="020B0503020000020004" pitchFamily="34" charset="-127"/>
                <a:ea typeface="Malgun Gothic" panose="020B0503020000020004" pitchFamily="34" charset="-127"/>
                <a:cs typeface="Malayalam MN" pitchFamily="2" charset="0"/>
              </a:rPr>
              <a:t>Handling Highly Correlated Features and Outliers</a:t>
            </a: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725574" y="236455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779AB937-25A3-BCA4-DB08-42C8824E8A61}"/>
              </a:ext>
            </a:extLst>
          </p:cNvPr>
          <p:cNvSpPr/>
          <p:nvPr/>
        </p:nvSpPr>
        <p:spPr>
          <a:xfrm>
            <a:off x="806238" y="1843297"/>
            <a:ext cx="1371600" cy="32004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6C4C15"/>
                </a:solidFill>
                <a:latin typeface="Segoe UI" panose="020B0502040204020203" pitchFamily="34" charset="0"/>
                <a:cs typeface="Segoe UI" panose="020B0502040204020203" pitchFamily="34" charset="0"/>
              </a:rPr>
              <a:t>Data Sources</a:t>
            </a:r>
          </a:p>
        </p:txBody>
      </p:sp>
      <p:sp>
        <p:nvSpPr>
          <p:cNvPr id="118" name="Rectangle 117">
            <a:extLst>
              <a:ext uri="{FF2B5EF4-FFF2-40B4-BE49-F238E27FC236}">
                <a16:creationId xmlns:a16="http://schemas.microsoft.com/office/drawing/2014/main" id="{635A26B5-595E-EAF1-4EE7-3FC082F34941}"/>
              </a:ext>
            </a:extLst>
          </p:cNvPr>
          <p:cNvSpPr/>
          <p:nvPr/>
        </p:nvSpPr>
        <p:spPr>
          <a:xfrm>
            <a:off x="3502031" y="3015411"/>
            <a:ext cx="369332" cy="905056"/>
          </a:xfrm>
          <a:prstGeom prst="rect">
            <a:avLst/>
          </a:prstGeom>
        </p:spPr>
        <p:txBody>
          <a:bodyPr vert="vert270" wrap="none">
            <a:spAutoFit/>
          </a:bodyPr>
          <a:lstStyle/>
          <a:p>
            <a:pPr algn="ctr"/>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Correlation</a:t>
            </a:r>
          </a:p>
        </p:txBody>
      </p:sp>
      <p:sp>
        <p:nvSpPr>
          <p:cNvPr id="119" name="Rectangle 118">
            <a:extLst>
              <a:ext uri="{FF2B5EF4-FFF2-40B4-BE49-F238E27FC236}">
                <a16:creationId xmlns:a16="http://schemas.microsoft.com/office/drawing/2014/main" id="{442F8C80-11AD-8572-82A2-5CB5EA2C12AF}"/>
              </a:ext>
            </a:extLst>
          </p:cNvPr>
          <p:cNvSpPr/>
          <p:nvPr/>
        </p:nvSpPr>
        <p:spPr>
          <a:xfrm>
            <a:off x="3520021" y="4240242"/>
            <a:ext cx="369332" cy="1357103"/>
          </a:xfrm>
          <a:prstGeom prst="rect">
            <a:avLst/>
          </a:prstGeom>
        </p:spPr>
        <p:txBody>
          <a:bodyPr vert="vert270" wrap="none">
            <a:spAutoFit/>
          </a:bodyPr>
          <a:lstStyle/>
          <a:p>
            <a:pPr algn="ctr"/>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Outlier Detection</a:t>
            </a:r>
          </a:p>
        </p:txBody>
      </p:sp>
      <p:sp>
        <p:nvSpPr>
          <p:cNvPr id="120" name="Rectangle: Rounded Corners 121">
            <a:extLst>
              <a:ext uri="{FF2B5EF4-FFF2-40B4-BE49-F238E27FC236}">
                <a16:creationId xmlns:a16="http://schemas.microsoft.com/office/drawing/2014/main" id="{6D20BAD5-535E-9F0D-CF99-5DF1AB16765B}"/>
              </a:ext>
            </a:extLst>
          </p:cNvPr>
          <p:cNvSpPr/>
          <p:nvPr/>
        </p:nvSpPr>
        <p:spPr>
          <a:xfrm>
            <a:off x="5202284" y="4251628"/>
            <a:ext cx="1645920" cy="1247497"/>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a:extLst>
              <a:ext uri="{FF2B5EF4-FFF2-40B4-BE49-F238E27FC236}">
                <a16:creationId xmlns:a16="http://schemas.microsoft.com/office/drawing/2014/main" id="{759A9C09-C797-5D7B-5F99-63EE9BC1CC09}"/>
              </a:ext>
            </a:extLst>
          </p:cNvPr>
          <p:cNvSpPr/>
          <p:nvPr/>
        </p:nvSpPr>
        <p:spPr>
          <a:xfrm>
            <a:off x="5421523" y="4283418"/>
            <a:ext cx="1284327" cy="461665"/>
          </a:xfrm>
          <a:prstGeom prst="rect">
            <a:avLst/>
          </a:prstGeom>
        </p:spPr>
        <p:txBody>
          <a:bodyPr wrap="none">
            <a:spAutoFit/>
          </a:bodyPr>
          <a:lstStyle/>
          <a:p>
            <a:pPr algn="ctr"/>
            <a:r>
              <a:rPr lang="en-US" sz="1200" b="1">
                <a:solidFill>
                  <a:srgbClr val="6C4C15"/>
                </a:solidFill>
                <a:latin typeface="Malgun Gothic" panose="020B0503020000020004" pitchFamily="34" charset="-127"/>
                <a:ea typeface="Malgun Gothic" panose="020B0503020000020004" pitchFamily="34" charset="-127"/>
                <a:cs typeface="Malayalam MN" pitchFamily="2" charset="0"/>
              </a:rPr>
              <a:t>Understanding</a:t>
            </a:r>
          </a:p>
          <a:p>
            <a:pPr algn="ctr"/>
            <a:r>
              <a:rPr lang="en-US" sz="1200" b="1">
                <a:solidFill>
                  <a:srgbClr val="6C4C15"/>
                </a:solidFill>
                <a:latin typeface="Malgun Gothic" panose="020B0503020000020004" pitchFamily="34" charset="-127"/>
                <a:ea typeface="Malgun Gothic" panose="020B0503020000020004" pitchFamily="34" charset="-127"/>
                <a:cs typeface="Malayalam MN" pitchFamily="2" charset="0"/>
              </a:rPr>
              <a:t>Outliers</a:t>
            </a:r>
          </a:p>
        </p:txBody>
      </p:sp>
      <p:sp>
        <p:nvSpPr>
          <p:cNvPr id="122" name="TextBox 121">
            <a:extLst>
              <a:ext uri="{FF2B5EF4-FFF2-40B4-BE49-F238E27FC236}">
                <a16:creationId xmlns:a16="http://schemas.microsoft.com/office/drawing/2014/main" id="{A8B3F738-82D2-C889-4980-C0612DDD5F7C}"/>
              </a:ext>
            </a:extLst>
          </p:cNvPr>
          <p:cNvSpPr txBox="1"/>
          <p:nvPr/>
        </p:nvSpPr>
        <p:spPr>
          <a:xfrm>
            <a:off x="5741584" y="4811944"/>
            <a:ext cx="773519" cy="33855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Box-Plots Creation</a:t>
            </a:r>
          </a:p>
        </p:txBody>
      </p:sp>
      <p:sp>
        <p:nvSpPr>
          <p:cNvPr id="127" name="Rectangle: Rounded Corners 128">
            <a:extLst>
              <a:ext uri="{FF2B5EF4-FFF2-40B4-BE49-F238E27FC236}">
                <a16:creationId xmlns:a16="http://schemas.microsoft.com/office/drawing/2014/main" id="{C717A324-92A4-E637-D38D-2EF945B044B1}"/>
              </a:ext>
            </a:extLst>
          </p:cNvPr>
          <p:cNvSpPr/>
          <p:nvPr/>
        </p:nvSpPr>
        <p:spPr>
          <a:xfrm>
            <a:off x="7487432" y="4245417"/>
            <a:ext cx="1645920" cy="1247497"/>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DC983B65-362B-E872-3EFC-5AED17ED7FCE}"/>
              </a:ext>
            </a:extLst>
          </p:cNvPr>
          <p:cNvSpPr/>
          <p:nvPr/>
        </p:nvSpPr>
        <p:spPr>
          <a:xfrm>
            <a:off x="7674636" y="4316087"/>
            <a:ext cx="1250663" cy="276999"/>
          </a:xfrm>
          <a:prstGeom prst="rect">
            <a:avLst/>
          </a:prstGeom>
        </p:spPr>
        <p:txBody>
          <a:bodyPr wrap="none">
            <a:spAutoFit/>
          </a:bodyPr>
          <a:lstStyle/>
          <a:p>
            <a:r>
              <a:rPr lang="en-US" sz="1200" b="1">
                <a:solidFill>
                  <a:srgbClr val="6C4C15"/>
                </a:solidFill>
                <a:latin typeface="Malgun Gothic" panose="020B0503020000020004" pitchFamily="34" charset="-127"/>
                <a:ea typeface="Malgun Gothic" panose="020B0503020000020004" pitchFamily="34" charset="-127"/>
                <a:cs typeface="Malayalam MN" pitchFamily="2" charset="0"/>
              </a:rPr>
              <a:t>Interpretation</a:t>
            </a:r>
          </a:p>
        </p:txBody>
      </p:sp>
      <p:sp>
        <p:nvSpPr>
          <p:cNvPr id="132" name="Rectangle: Rounded Corners 133">
            <a:extLst>
              <a:ext uri="{FF2B5EF4-FFF2-40B4-BE49-F238E27FC236}">
                <a16:creationId xmlns:a16="http://schemas.microsoft.com/office/drawing/2014/main" id="{133054AC-282A-1949-1AED-0F235CB46A12}"/>
              </a:ext>
            </a:extLst>
          </p:cNvPr>
          <p:cNvSpPr/>
          <p:nvPr/>
        </p:nvSpPr>
        <p:spPr>
          <a:xfrm>
            <a:off x="4069010" y="2876294"/>
            <a:ext cx="5902269" cy="1183290"/>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4" name="Picture 4" descr="Image result for star schema icon">
            <a:extLst>
              <a:ext uri="{FF2B5EF4-FFF2-40B4-BE49-F238E27FC236}">
                <a16:creationId xmlns:a16="http://schemas.microsoft.com/office/drawing/2014/main" id="{6FF2D6B1-E4F9-BCF3-B8E4-60659307B037}"/>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19125" y="2987134"/>
            <a:ext cx="1049165" cy="1049165"/>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0B75502-4305-9A30-7D8E-6A470EFEF702}"/>
              </a:ext>
            </a:extLst>
          </p:cNvPr>
          <p:cNvSpPr txBox="1"/>
          <p:nvPr/>
        </p:nvSpPr>
        <p:spPr>
          <a:xfrm>
            <a:off x="5421036" y="3296272"/>
            <a:ext cx="1204753" cy="21544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Correlation Check</a:t>
            </a:r>
          </a:p>
        </p:txBody>
      </p:sp>
      <p:sp>
        <p:nvSpPr>
          <p:cNvPr id="136" name="Isosceles Triangle 137">
            <a:extLst>
              <a:ext uri="{FF2B5EF4-FFF2-40B4-BE49-F238E27FC236}">
                <a16:creationId xmlns:a16="http://schemas.microsoft.com/office/drawing/2014/main" id="{B4B3015E-AFFB-EEB3-C85A-CEB57FCFA309}"/>
              </a:ext>
            </a:extLst>
          </p:cNvPr>
          <p:cNvSpPr/>
          <p:nvPr/>
        </p:nvSpPr>
        <p:spPr>
          <a:xfrm rot="5400000">
            <a:off x="6743976" y="3346646"/>
            <a:ext cx="311929" cy="127581"/>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TextBox 136">
            <a:extLst>
              <a:ext uri="{FF2B5EF4-FFF2-40B4-BE49-F238E27FC236}">
                <a16:creationId xmlns:a16="http://schemas.microsoft.com/office/drawing/2014/main" id="{C6AEDA69-F17D-ECA6-2645-B4E44E936EB3}"/>
              </a:ext>
            </a:extLst>
          </p:cNvPr>
          <p:cNvSpPr txBox="1"/>
          <p:nvPr/>
        </p:nvSpPr>
        <p:spPr>
          <a:xfrm>
            <a:off x="7001529" y="3271297"/>
            <a:ext cx="1709841" cy="33855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Dropping highly correlated features</a:t>
            </a:r>
          </a:p>
        </p:txBody>
      </p:sp>
      <p:pic>
        <p:nvPicPr>
          <p:cNvPr id="138" name="Picture 12" descr="Image result for data warehouse icon png">
            <a:extLst>
              <a:ext uri="{FF2B5EF4-FFF2-40B4-BE49-F238E27FC236}">
                <a16:creationId xmlns:a16="http://schemas.microsoft.com/office/drawing/2014/main" id="{9D2ABEF0-B748-F640-6CD8-54A6F2FB21DF}"/>
              </a:ext>
            </a:extLst>
          </p:cNvPr>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2098" y="2964192"/>
            <a:ext cx="1049165" cy="1049165"/>
          </a:xfrm>
          <a:prstGeom prst="rect">
            <a:avLst/>
          </a:prstGeom>
          <a:noFill/>
          <a:extLst>
            <a:ext uri="{909E8E84-426E-40DD-AFC4-6F175D3DCCD1}">
              <a14:hiddenFill xmlns:a14="http://schemas.microsoft.com/office/drawing/2010/main">
                <a:solidFill>
                  <a:srgbClr val="FFFFFF"/>
                </a:solidFill>
              </a14:hiddenFill>
            </a:ext>
          </a:extLst>
        </p:spPr>
      </p:pic>
      <p:sp>
        <p:nvSpPr>
          <p:cNvPr id="141" name="Isosceles Triangle 142">
            <a:extLst>
              <a:ext uri="{FF2B5EF4-FFF2-40B4-BE49-F238E27FC236}">
                <a16:creationId xmlns:a16="http://schemas.microsoft.com/office/drawing/2014/main" id="{E471C449-D97D-B63E-9D1F-924C4D683B91}"/>
              </a:ext>
            </a:extLst>
          </p:cNvPr>
          <p:cNvSpPr/>
          <p:nvPr/>
        </p:nvSpPr>
        <p:spPr>
          <a:xfrm rot="5400000">
            <a:off x="7103222" y="4869537"/>
            <a:ext cx="274320" cy="77835"/>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AutoShape 6" descr="Image result for amazon quicksight logo">
            <a:extLst>
              <a:ext uri="{FF2B5EF4-FFF2-40B4-BE49-F238E27FC236}">
                <a16:creationId xmlns:a16="http://schemas.microsoft.com/office/drawing/2014/main" id="{23AB8151-726B-93C2-8CE9-0B2E3F8D08D1}"/>
              </a:ext>
            </a:extLst>
          </p:cNvPr>
          <p:cNvSpPr>
            <a:spLocks noChangeAspect="1" noChangeArrowheads="1"/>
          </p:cNvSpPr>
          <p:nvPr/>
        </p:nvSpPr>
        <p:spPr bwMode="auto">
          <a:xfrm>
            <a:off x="4620750" y="37534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5" name="Group 174">
            <a:extLst>
              <a:ext uri="{FF2B5EF4-FFF2-40B4-BE49-F238E27FC236}">
                <a16:creationId xmlns:a16="http://schemas.microsoft.com/office/drawing/2014/main" id="{766CD48A-F695-75E9-73C9-102E6793FDD4}"/>
              </a:ext>
            </a:extLst>
          </p:cNvPr>
          <p:cNvGrpSpPr/>
          <p:nvPr/>
        </p:nvGrpSpPr>
        <p:grpSpPr>
          <a:xfrm>
            <a:off x="834760" y="2351433"/>
            <a:ext cx="1391766" cy="1271402"/>
            <a:chOff x="578415" y="1706595"/>
            <a:chExt cx="1391766" cy="1271402"/>
          </a:xfrm>
        </p:grpSpPr>
        <p:sp>
          <p:nvSpPr>
            <p:cNvPr id="176" name="Rectangle: Rounded Corners 177">
              <a:extLst>
                <a:ext uri="{FF2B5EF4-FFF2-40B4-BE49-F238E27FC236}">
                  <a16:creationId xmlns:a16="http://schemas.microsoft.com/office/drawing/2014/main" id="{EAC60AA0-BE61-2161-E154-311DDF153838}"/>
                </a:ext>
              </a:extLst>
            </p:cNvPr>
            <p:cNvSpPr/>
            <p:nvPr/>
          </p:nvSpPr>
          <p:spPr>
            <a:xfrm>
              <a:off x="578415" y="1706595"/>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7" name="Group 176">
              <a:extLst>
                <a:ext uri="{FF2B5EF4-FFF2-40B4-BE49-F238E27FC236}">
                  <a16:creationId xmlns:a16="http://schemas.microsoft.com/office/drawing/2014/main" id="{A0711642-F1EA-4366-CC73-57DDD1524DF3}"/>
                </a:ext>
              </a:extLst>
            </p:cNvPr>
            <p:cNvGrpSpPr/>
            <p:nvPr/>
          </p:nvGrpSpPr>
          <p:grpSpPr>
            <a:xfrm>
              <a:off x="584158" y="2055462"/>
              <a:ext cx="1386023" cy="502636"/>
              <a:chOff x="584158" y="2055462"/>
              <a:chExt cx="1386023" cy="502636"/>
            </a:xfrm>
          </p:grpSpPr>
          <p:sp>
            <p:nvSpPr>
              <p:cNvPr id="178" name="TextBox 177">
                <a:extLst>
                  <a:ext uri="{FF2B5EF4-FFF2-40B4-BE49-F238E27FC236}">
                    <a16:creationId xmlns:a16="http://schemas.microsoft.com/office/drawing/2014/main" id="{FF3E2993-9B33-67EE-520C-5481DA232453}"/>
                  </a:ext>
                </a:extLst>
              </p:cNvPr>
              <p:cNvSpPr txBox="1"/>
              <p:nvPr/>
            </p:nvSpPr>
            <p:spPr>
              <a:xfrm>
                <a:off x="891364" y="2055462"/>
                <a:ext cx="1078817" cy="461665"/>
              </a:xfrm>
              <a:prstGeom prst="rect">
                <a:avLst/>
              </a:prstGeom>
              <a:noFill/>
            </p:spPr>
            <p:txBody>
              <a:bodyPr wrap="square" lIns="91440" tIns="45720" rIns="91440" bIns="45720" rtlCol="0" anchor="t">
                <a:spAutoFit/>
              </a:bodyPr>
              <a:lstStyle/>
              <a:p>
                <a:r>
                  <a:rPr lang="en-US" sz="1200" b="1">
                    <a:solidFill>
                      <a:schemeClr val="tx1">
                        <a:lumMod val="65000"/>
                        <a:lumOff val="35000"/>
                      </a:schemeClr>
                    </a:solidFill>
                    <a:latin typeface="Malgun Gothic"/>
                    <a:ea typeface="Malgun Gothic"/>
                    <a:cs typeface="Segoe UI"/>
                  </a:rPr>
                  <a:t> Airbnb dataset</a:t>
                </a:r>
              </a:p>
            </p:txBody>
          </p:sp>
          <p:pic>
            <p:nvPicPr>
              <p:cNvPr id="179" name="Picture 4" descr="Image result for database icon">
                <a:extLst>
                  <a:ext uri="{FF2B5EF4-FFF2-40B4-BE49-F238E27FC236}">
                    <a16:creationId xmlns:a16="http://schemas.microsoft.com/office/drawing/2014/main" id="{5C93ECFB-7C2E-EC72-755C-949E6D1A9F45}"/>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4158" y="2250892"/>
                <a:ext cx="307206" cy="30720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0" name="Group 179">
            <a:extLst>
              <a:ext uri="{FF2B5EF4-FFF2-40B4-BE49-F238E27FC236}">
                <a16:creationId xmlns:a16="http://schemas.microsoft.com/office/drawing/2014/main" id="{A0045115-F19D-80AA-7896-2AA57CB1E265}"/>
              </a:ext>
            </a:extLst>
          </p:cNvPr>
          <p:cNvGrpSpPr/>
          <p:nvPr/>
        </p:nvGrpSpPr>
        <p:grpSpPr>
          <a:xfrm>
            <a:off x="836553" y="4493574"/>
            <a:ext cx="1391766" cy="1271402"/>
            <a:chOff x="499233" y="1718837"/>
            <a:chExt cx="1391766" cy="1271402"/>
          </a:xfrm>
        </p:grpSpPr>
        <p:sp>
          <p:nvSpPr>
            <p:cNvPr id="181" name="Rectangle: Rounded Corners 182">
              <a:extLst>
                <a:ext uri="{FF2B5EF4-FFF2-40B4-BE49-F238E27FC236}">
                  <a16:creationId xmlns:a16="http://schemas.microsoft.com/office/drawing/2014/main" id="{A1B53EDC-6B37-2AC4-D52C-BA5826F368F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TextBox 182">
              <a:extLst>
                <a:ext uri="{FF2B5EF4-FFF2-40B4-BE49-F238E27FC236}">
                  <a16:creationId xmlns:a16="http://schemas.microsoft.com/office/drawing/2014/main" id="{CB48FF4B-B406-4FD4-BA5D-076CFA6AEBDF}"/>
                </a:ext>
              </a:extLst>
            </p:cNvPr>
            <p:cNvSpPr txBox="1"/>
            <p:nvPr/>
          </p:nvSpPr>
          <p:spPr>
            <a:xfrm>
              <a:off x="812182" y="2078210"/>
              <a:ext cx="1078817" cy="646331"/>
            </a:xfrm>
            <a:prstGeom prst="rect">
              <a:avLst/>
            </a:prstGeom>
            <a:noFill/>
          </p:spPr>
          <p:txBody>
            <a:bodyPr wrap="square" rtlCol="0">
              <a:spAutoFit/>
            </a:bodyPr>
            <a:lstStyle/>
            <a:p>
              <a:r>
                <a:rPr lang="en-US" sz="1200" b="1">
                  <a:solidFill>
                    <a:schemeClr val="tx1">
                      <a:lumMod val="65000"/>
                      <a:lumOff val="35000"/>
                    </a:schemeClr>
                  </a:solidFill>
                  <a:latin typeface="Malgun Gothic" panose="020B0503020000020004" pitchFamily="34" charset="-127"/>
                  <a:ea typeface="Malgun Gothic" panose="020B0503020000020004" pitchFamily="34" charset="-127"/>
                  <a:cs typeface="Segoe UI" panose="020B0502040204020203" pitchFamily="34" charset="0"/>
                </a:rPr>
                <a:t>Analytical Dataset (ADS)</a:t>
              </a:r>
            </a:p>
          </p:txBody>
        </p:sp>
      </p:grpSp>
      <p:sp>
        <p:nvSpPr>
          <p:cNvPr id="185" name="Google Shape;106;p2">
            <a:extLst>
              <a:ext uri="{FF2B5EF4-FFF2-40B4-BE49-F238E27FC236}">
                <a16:creationId xmlns:a16="http://schemas.microsoft.com/office/drawing/2014/main" id="{8294E508-500C-9584-4CB9-AFAEBFF15E9B}"/>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Data Preprocessing</a:t>
            </a:r>
            <a:endParaRPr sz="3200">
              <a:solidFill>
                <a:srgbClr val="6C4C15"/>
              </a:solidFill>
              <a:latin typeface="Malgun Gothic"/>
              <a:ea typeface="Malgun Gothic"/>
              <a:cs typeface="Malgun Gothic"/>
              <a:sym typeface="Malgun Gothic"/>
            </a:endParaRPr>
          </a:p>
        </p:txBody>
      </p:sp>
      <p:sp>
        <p:nvSpPr>
          <p:cNvPr id="186" name="Google Shape;107;p2">
            <a:extLst>
              <a:ext uri="{FF2B5EF4-FFF2-40B4-BE49-F238E27FC236}">
                <a16:creationId xmlns:a16="http://schemas.microsoft.com/office/drawing/2014/main" id="{907E1F02-E4C2-50F7-2BE1-690A5E4CC3AC}"/>
              </a:ext>
            </a:extLst>
          </p:cNvPr>
          <p:cNvSpPr txBox="1"/>
          <p:nvPr/>
        </p:nvSpPr>
        <p:spPr>
          <a:xfrm>
            <a:off x="508682" y="742546"/>
            <a:ext cx="1066037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Layer 1 – Feature Selection &amp; Data Ingestion | Removal of irrelevant features, to increase reliability</a:t>
            </a:r>
            <a:endParaRPr lang="en-US" sz="1600"/>
          </a:p>
        </p:txBody>
      </p:sp>
      <p:sp>
        <p:nvSpPr>
          <p:cNvPr id="187" name="Rectangle 186">
            <a:extLst>
              <a:ext uri="{FF2B5EF4-FFF2-40B4-BE49-F238E27FC236}">
                <a16:creationId xmlns:a16="http://schemas.microsoft.com/office/drawing/2014/main" id="{5DC4157B-75A6-1CD4-EE94-61E793E0ED26}"/>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161">
            <a:extLst>
              <a:ext uri="{FF2B5EF4-FFF2-40B4-BE49-F238E27FC236}">
                <a16:creationId xmlns:a16="http://schemas.microsoft.com/office/drawing/2014/main" id="{8485C2AE-C953-EF40-494E-F36CB46668B4}"/>
              </a:ext>
            </a:extLst>
          </p:cNvPr>
          <p:cNvSpPr/>
          <p:nvPr/>
        </p:nvSpPr>
        <p:spPr>
          <a:xfrm rot="10800000">
            <a:off x="1317040" y="3900468"/>
            <a:ext cx="419382" cy="112889"/>
          </a:xfrm>
          <a:prstGeom prst="triangle">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solidFill>
              <a:srgbClr val="6C4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9F6FD98A-4EA7-74C3-E0AC-2F08ED5DE18B}"/>
              </a:ext>
            </a:extLst>
          </p:cNvPr>
          <p:cNvSpPr txBox="1"/>
          <p:nvPr/>
        </p:nvSpPr>
        <p:spPr>
          <a:xfrm>
            <a:off x="974942" y="4070965"/>
            <a:ext cx="1078816" cy="33855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rPr>
              <a:t>Relevant Feature Selection</a:t>
            </a:r>
          </a:p>
        </p:txBody>
      </p:sp>
      <p:pic>
        <p:nvPicPr>
          <p:cNvPr id="1026" name="Picture 2" descr="Download Python Logo in SVG Vector or PNG File Format - Logo ...">
            <a:extLst>
              <a:ext uri="{FF2B5EF4-FFF2-40B4-BE49-F238E27FC236}">
                <a16:creationId xmlns:a16="http://schemas.microsoft.com/office/drawing/2014/main" id="{1DFF5F01-E5C6-17F2-F113-64E28E45AC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0771" y="2217830"/>
            <a:ext cx="1067930" cy="711953"/>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0" descr="Image result for staging symbol">
            <a:extLst>
              <a:ext uri="{FF2B5EF4-FFF2-40B4-BE49-F238E27FC236}">
                <a16:creationId xmlns:a16="http://schemas.microsoft.com/office/drawing/2014/main" id="{CD8864BE-6A1E-AB01-64EF-3A2BB67A970C}"/>
              </a:ext>
            </a:extLst>
          </p:cNvPr>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3473" y="4781624"/>
            <a:ext cx="343972" cy="338554"/>
          </a:xfrm>
          <a:prstGeom prst="rect">
            <a:avLst/>
          </a:prstGeom>
          <a:noFill/>
          <a:extLst>
            <a:ext uri="{909E8E84-426E-40DD-AFC4-6F175D3DCCD1}">
              <a14:hiddenFill xmlns:a14="http://schemas.microsoft.com/office/drawing/2010/main">
                <a:solidFill>
                  <a:srgbClr val="FFFFFF"/>
                </a:solidFill>
              </a14:hiddenFill>
            </a:ext>
          </a:extLst>
        </p:spPr>
      </p:pic>
      <p:sp>
        <p:nvSpPr>
          <p:cNvPr id="191" name="TextBox 190">
            <a:extLst>
              <a:ext uri="{FF2B5EF4-FFF2-40B4-BE49-F238E27FC236}">
                <a16:creationId xmlns:a16="http://schemas.microsoft.com/office/drawing/2014/main" id="{E1630462-6F80-CF26-37DA-BBC20A0CB51E}"/>
              </a:ext>
            </a:extLst>
          </p:cNvPr>
          <p:cNvSpPr txBox="1"/>
          <p:nvPr/>
        </p:nvSpPr>
        <p:spPr>
          <a:xfrm>
            <a:off x="8148595" y="4841930"/>
            <a:ext cx="839737" cy="46166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No Alarming Outliers Detected</a:t>
            </a:r>
          </a:p>
        </p:txBody>
      </p:sp>
      <p:pic>
        <p:nvPicPr>
          <p:cNvPr id="1024" name="Picture 20" descr="Related image">
            <a:extLst>
              <a:ext uri="{FF2B5EF4-FFF2-40B4-BE49-F238E27FC236}">
                <a16:creationId xmlns:a16="http://schemas.microsoft.com/office/drawing/2014/main" id="{D197CB19-0611-FBF7-5716-73EF53853EF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00070" y="4747246"/>
            <a:ext cx="548640" cy="548640"/>
          </a:xfrm>
          <a:prstGeom prst="rect">
            <a:avLst/>
          </a:prstGeom>
          <a:extLst>
            <a:ext uri="{909E8E84-426E-40DD-AFC4-6F175D3DCCD1}">
              <a14:hiddenFill xmlns:a14="http://schemas.microsoft.com/office/drawing/2010/main">
                <a:solidFill>
                  <a:srgbClr val="FFFFFF"/>
                </a:solidFill>
              </a14:hiddenFill>
            </a:ext>
          </a:extLst>
        </p:spPr>
      </p:pic>
      <p:pic>
        <p:nvPicPr>
          <p:cNvPr id="1029" name="Picture 2" descr="Download Python Logo in SVG Vector or PNG File Format - Logo ...">
            <a:extLst>
              <a:ext uri="{FF2B5EF4-FFF2-40B4-BE49-F238E27FC236}">
                <a16:creationId xmlns:a16="http://schemas.microsoft.com/office/drawing/2014/main" id="{057092EB-A035-49ED-324B-A903CA9C9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6536" y="2214901"/>
            <a:ext cx="1067930" cy="7119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ABBD7B20-8DE0-8AC5-D59E-AA46EAA17AF8}"/>
              </a:ext>
            </a:extLst>
          </p:cNvPr>
          <p:cNvPicPr>
            <a:picLocks noChangeAspect="1"/>
          </p:cNvPicPr>
          <p:nvPr/>
        </p:nvPicPr>
        <p:blipFill>
          <a:blip r:embed="rId10"/>
          <a:stretch>
            <a:fillRect/>
          </a:stretch>
        </p:blipFill>
        <p:spPr>
          <a:xfrm>
            <a:off x="10443919" y="4566298"/>
            <a:ext cx="495300" cy="584200"/>
          </a:xfrm>
          <a:prstGeom prst="rect">
            <a:avLst/>
          </a:prstGeom>
        </p:spPr>
      </p:pic>
      <p:sp>
        <p:nvSpPr>
          <p:cNvPr id="1037" name="TextBox 1036">
            <a:extLst>
              <a:ext uri="{FF2B5EF4-FFF2-40B4-BE49-F238E27FC236}">
                <a16:creationId xmlns:a16="http://schemas.microsoft.com/office/drawing/2014/main" id="{B65DE3F0-22EC-42F7-AB4B-41761423B733}"/>
              </a:ext>
            </a:extLst>
          </p:cNvPr>
          <p:cNvSpPr txBox="1"/>
          <p:nvPr/>
        </p:nvSpPr>
        <p:spPr>
          <a:xfrm>
            <a:off x="9680501" y="5176157"/>
            <a:ext cx="1836806" cy="33855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Dropping the features that are highly correlated (&gt;0.9)</a:t>
            </a:r>
          </a:p>
        </p:txBody>
      </p:sp>
      <p:pic>
        <p:nvPicPr>
          <p:cNvPr id="1028" name="Picture 4" descr="Image result for database icon">
            <a:extLst>
              <a:ext uri="{FF2B5EF4-FFF2-40B4-BE49-F238E27FC236}">
                <a16:creationId xmlns:a16="http://schemas.microsoft.com/office/drawing/2014/main" id="{5506A32B-E83E-A648-1E11-885980F43726}"/>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60216" y="5035535"/>
            <a:ext cx="308506" cy="308506"/>
          </a:xfrm>
          <a:prstGeom prst="rect">
            <a:avLst/>
          </a:prstGeom>
          <a:noFill/>
          <a:extLst>
            <a:ext uri="{909E8E84-426E-40DD-AFC4-6F175D3DCCD1}">
              <a14:hiddenFill xmlns:a14="http://schemas.microsoft.com/office/drawing/2010/main">
                <a:solidFill>
                  <a:srgbClr val="FFFFFF"/>
                </a:solidFill>
              </a14:hiddenFill>
            </a:ext>
          </a:extLst>
        </p:spPr>
      </p:pic>
      <p:grpSp>
        <p:nvGrpSpPr>
          <p:cNvPr id="1040" name="Group 1039">
            <a:extLst>
              <a:ext uri="{FF2B5EF4-FFF2-40B4-BE49-F238E27FC236}">
                <a16:creationId xmlns:a16="http://schemas.microsoft.com/office/drawing/2014/main" id="{70768E01-BCC3-A630-03C5-34C76B0DACE3}"/>
              </a:ext>
            </a:extLst>
          </p:cNvPr>
          <p:cNvGrpSpPr/>
          <p:nvPr/>
        </p:nvGrpSpPr>
        <p:grpSpPr>
          <a:xfrm>
            <a:off x="2323376" y="2364218"/>
            <a:ext cx="306726" cy="3628867"/>
            <a:chOff x="2612067" y="2418407"/>
            <a:chExt cx="306726" cy="3628867"/>
          </a:xfrm>
        </p:grpSpPr>
        <p:sp>
          <p:nvSpPr>
            <p:cNvPr id="1034" name="Isosceles Triangle 126">
              <a:extLst>
                <a:ext uri="{FF2B5EF4-FFF2-40B4-BE49-F238E27FC236}">
                  <a16:creationId xmlns:a16="http://schemas.microsoft.com/office/drawing/2014/main" id="{92977600-F806-8EA0-3278-1318BFD7A5DC}"/>
                </a:ext>
              </a:extLst>
            </p:cNvPr>
            <p:cNvSpPr/>
            <p:nvPr/>
          </p:nvSpPr>
          <p:spPr>
            <a:xfrm rot="5400000">
              <a:off x="956735" y="4085216"/>
              <a:ext cx="3628867" cy="29524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06" name="Rectangle 105">
              <a:extLst>
                <a:ext uri="{FF2B5EF4-FFF2-40B4-BE49-F238E27FC236}">
                  <a16:creationId xmlns:a16="http://schemas.microsoft.com/office/drawing/2014/main" id="{B485ED4B-DB08-2E2C-33A8-06DDB252F7A7}"/>
                </a:ext>
              </a:extLst>
            </p:cNvPr>
            <p:cNvSpPr/>
            <p:nvPr/>
          </p:nvSpPr>
          <p:spPr>
            <a:xfrm rot="5400000">
              <a:off x="2314323" y="4094340"/>
              <a:ext cx="872487" cy="276999"/>
            </a:xfrm>
            <a:prstGeom prst="rect">
              <a:avLst/>
            </a:prstGeom>
          </p:spPr>
          <p:txBody>
            <a:bodyPr wrap="square">
              <a:spAutoFit/>
            </a:bodyPr>
            <a:lstStyle/>
            <a:p>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Ingestion</a:t>
              </a:r>
            </a:p>
          </p:txBody>
        </p:sp>
      </p:grpSp>
      <p:sp>
        <p:nvSpPr>
          <p:cNvPr id="2" name="TextBox 1">
            <a:extLst>
              <a:ext uri="{FF2B5EF4-FFF2-40B4-BE49-F238E27FC236}">
                <a16:creationId xmlns:a16="http://schemas.microsoft.com/office/drawing/2014/main" id="{3AB9AF11-C6F6-A3E4-871D-78CB3E78D04C}"/>
              </a:ext>
            </a:extLst>
          </p:cNvPr>
          <p:cNvSpPr txBox="1"/>
          <p:nvPr/>
        </p:nvSpPr>
        <p:spPr>
          <a:xfrm>
            <a:off x="1063666" y="3313775"/>
            <a:ext cx="865600" cy="215444"/>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panose="020B0503020000020004" pitchFamily="34" charset="-127"/>
                <a:ea typeface="Malgun Gothic" panose="020B0503020000020004" pitchFamily="34" charset="-127"/>
                <a:cs typeface="Malayalam MN" pitchFamily="2" charset="0"/>
              </a:rPr>
              <a:t>111 Features</a:t>
            </a:r>
          </a:p>
        </p:txBody>
      </p:sp>
      <p:sp>
        <p:nvSpPr>
          <p:cNvPr id="3" name="TextBox 2">
            <a:extLst>
              <a:ext uri="{FF2B5EF4-FFF2-40B4-BE49-F238E27FC236}">
                <a16:creationId xmlns:a16="http://schemas.microsoft.com/office/drawing/2014/main" id="{5D9C2035-AD31-F362-B850-857A3449A311}"/>
              </a:ext>
            </a:extLst>
          </p:cNvPr>
          <p:cNvSpPr txBox="1"/>
          <p:nvPr/>
        </p:nvSpPr>
        <p:spPr>
          <a:xfrm>
            <a:off x="1001357" y="5462850"/>
            <a:ext cx="865600" cy="338554"/>
          </a:xfrm>
          <a:prstGeom prst="rect">
            <a:avLst/>
          </a:prstGeom>
        </p:spPr>
        <p:txBody>
          <a:bodyPr wrap="square" lIns="91440" tIns="45720" rIns="91440" bIns="45720" anchor="t">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800">
                <a:solidFill>
                  <a:srgbClr val="6C4C15"/>
                </a:solidFill>
                <a:latin typeface="Malgun Gothic"/>
                <a:ea typeface="Malgun Gothic"/>
                <a:cs typeface="Segoe UI"/>
              </a:rPr>
              <a:t>15 Relevant features</a:t>
            </a:r>
            <a:endParaRPr lang="en-US"/>
          </a:p>
        </p:txBody>
      </p:sp>
    </p:spTree>
    <p:extLst>
      <p:ext uri="{BB962C8B-B14F-4D97-AF65-F5344CB8AC3E}">
        <p14:creationId xmlns:p14="http://schemas.microsoft.com/office/powerpoint/2010/main" val="559707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dventure airbnb explore hotel travel icon - download free icons">
            <a:extLst>
              <a:ext uri="{FF2B5EF4-FFF2-40B4-BE49-F238E27FC236}">
                <a16:creationId xmlns:a16="http://schemas.microsoft.com/office/drawing/2014/main" id="{79B9841F-EBE1-8DE8-E8FF-3838323665B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0CD2F46-2E11-C050-09B5-07494EEF4D6C}"/>
              </a:ext>
            </a:extLst>
          </p:cNvPr>
          <p:cNvSpPr/>
          <p:nvPr/>
        </p:nvSpPr>
        <p:spPr>
          <a:xfrm>
            <a:off x="615143" y="1977087"/>
            <a:ext cx="10958970" cy="3847150"/>
          </a:xfrm>
          <a:prstGeom prst="rect">
            <a:avLst/>
          </a:prstGeom>
          <a:noFill/>
          <a:ln>
            <a:solidFill>
              <a:srgbClr val="6C4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6C4C15"/>
              </a:solidFill>
            </a:endParaRP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615143" y="211820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779AB937-25A3-BCA4-DB08-42C8824E8A61}"/>
              </a:ext>
            </a:extLst>
          </p:cNvPr>
          <p:cNvSpPr/>
          <p:nvPr/>
        </p:nvSpPr>
        <p:spPr>
          <a:xfrm>
            <a:off x="615143" y="1562985"/>
            <a:ext cx="10958970" cy="32004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Handling Missing Values</a:t>
            </a:r>
          </a:p>
        </p:txBody>
      </p:sp>
      <p:sp>
        <p:nvSpPr>
          <p:cNvPr id="186" name="Google Shape;107;p2">
            <a:extLst>
              <a:ext uri="{FF2B5EF4-FFF2-40B4-BE49-F238E27FC236}">
                <a16:creationId xmlns:a16="http://schemas.microsoft.com/office/drawing/2014/main" id="{907E1F02-E4C2-50F7-2BE1-690A5E4CC3AC}"/>
              </a:ext>
            </a:extLst>
          </p:cNvPr>
          <p:cNvSpPr txBox="1"/>
          <p:nvPr/>
        </p:nvSpPr>
        <p:spPr>
          <a:xfrm>
            <a:off x="451159" y="656063"/>
            <a:ext cx="10591241"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Layer 2 – Handling Missing Values | A significant proportion of the dataset contains nulls, hence, making this layer significant</a:t>
            </a:r>
            <a:endParaRPr sz="1600"/>
          </a:p>
        </p:txBody>
      </p:sp>
      <p:sp>
        <p:nvSpPr>
          <p:cNvPr id="187" name="Rectangle 186">
            <a:extLst>
              <a:ext uri="{FF2B5EF4-FFF2-40B4-BE49-F238E27FC236}">
                <a16:creationId xmlns:a16="http://schemas.microsoft.com/office/drawing/2014/main" id="{5DC4157B-75A6-1CD4-EE94-61E793E0ED26}"/>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E848C36-BF18-C47A-E4AA-585880983B05}"/>
              </a:ext>
            </a:extLst>
          </p:cNvPr>
          <p:cNvSpPr/>
          <p:nvPr/>
        </p:nvSpPr>
        <p:spPr>
          <a:xfrm>
            <a:off x="601281" y="2353420"/>
            <a:ext cx="4062676" cy="1082565"/>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8112BE-0FFE-1AAE-9368-3DD69135349F}"/>
              </a:ext>
            </a:extLst>
          </p:cNvPr>
          <p:cNvSpPr/>
          <p:nvPr/>
        </p:nvSpPr>
        <p:spPr>
          <a:xfrm>
            <a:off x="601281" y="5102627"/>
            <a:ext cx="4062676" cy="62960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42B4B4-EAD5-4CE1-EAAD-3241F87FF473}"/>
              </a:ext>
            </a:extLst>
          </p:cNvPr>
          <p:cNvSpPr txBox="1"/>
          <p:nvPr/>
        </p:nvSpPr>
        <p:spPr>
          <a:xfrm>
            <a:off x="4583051" y="2707385"/>
            <a:ext cx="1580360"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000">
                <a:solidFill>
                  <a:srgbClr val="6C4C15"/>
                </a:solidFill>
                <a:latin typeface="Malgun Gothic" panose="020B0503020000020004" pitchFamily="34" charset="-127"/>
                <a:ea typeface="Malgun Gothic" panose="020B0503020000020004" pitchFamily="34" charset="-127"/>
              </a:rPr>
              <a:t>Dropping Null records with low proportion</a:t>
            </a:r>
          </a:p>
        </p:txBody>
      </p:sp>
      <p:sp>
        <p:nvSpPr>
          <p:cNvPr id="12" name="TextBox 11">
            <a:extLst>
              <a:ext uri="{FF2B5EF4-FFF2-40B4-BE49-F238E27FC236}">
                <a16:creationId xmlns:a16="http://schemas.microsoft.com/office/drawing/2014/main" id="{78525BAC-5BB1-D528-ECF1-771496893BBE}"/>
              </a:ext>
            </a:extLst>
          </p:cNvPr>
          <p:cNvSpPr txBox="1"/>
          <p:nvPr/>
        </p:nvSpPr>
        <p:spPr>
          <a:xfrm>
            <a:off x="4583051" y="4741017"/>
            <a:ext cx="2035467" cy="553998"/>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000">
                <a:solidFill>
                  <a:srgbClr val="6C4C15"/>
                </a:solidFill>
                <a:latin typeface="Malgun Gothic" panose="020B0503020000020004" pitchFamily="34" charset="-127"/>
                <a:ea typeface="Malgun Gothic" panose="020B0503020000020004" pitchFamily="34" charset="-127"/>
              </a:rPr>
              <a:t>Dropping Null Records where Prediction/Imputation can potentially bias the dataset</a:t>
            </a:r>
          </a:p>
        </p:txBody>
      </p:sp>
      <p:sp>
        <p:nvSpPr>
          <p:cNvPr id="19" name="Rectangle: Rounded Corners 121">
            <a:extLst>
              <a:ext uri="{FF2B5EF4-FFF2-40B4-BE49-F238E27FC236}">
                <a16:creationId xmlns:a16="http://schemas.microsoft.com/office/drawing/2014/main" id="{286FA70E-7ADB-2428-1D0C-C6891DAA3AAB}"/>
              </a:ext>
            </a:extLst>
          </p:cNvPr>
          <p:cNvSpPr/>
          <p:nvPr/>
        </p:nvSpPr>
        <p:spPr>
          <a:xfrm>
            <a:off x="7480915" y="2075783"/>
            <a:ext cx="3721911" cy="963537"/>
          </a:xfrm>
          <a:prstGeom prst="roundRect">
            <a:avLst/>
          </a:prstGeom>
          <a:solidFill>
            <a:schemeClr val="bg1">
              <a:lumMod val="9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3D1CE11-C73D-77E5-011A-443A2C973DA2}"/>
              </a:ext>
            </a:extLst>
          </p:cNvPr>
          <p:cNvSpPr/>
          <p:nvPr/>
        </p:nvSpPr>
        <p:spPr>
          <a:xfrm>
            <a:off x="8668454" y="2062841"/>
            <a:ext cx="1346844" cy="276999"/>
          </a:xfrm>
          <a:prstGeom prst="rect">
            <a:avLst/>
          </a:prstGeom>
        </p:spPr>
        <p:txBody>
          <a:bodyPr wrap="none">
            <a:spAutoFit/>
          </a:bodyPr>
          <a:lstStyle/>
          <a:p>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Nulls remaining</a:t>
            </a:r>
          </a:p>
        </p:txBody>
      </p:sp>
      <p:sp>
        <p:nvSpPr>
          <p:cNvPr id="21" name="TextBox 20">
            <a:extLst>
              <a:ext uri="{FF2B5EF4-FFF2-40B4-BE49-F238E27FC236}">
                <a16:creationId xmlns:a16="http://schemas.microsoft.com/office/drawing/2014/main" id="{E1FC74B3-E516-4ABF-0EDF-D50DA49E3D25}"/>
              </a:ext>
            </a:extLst>
          </p:cNvPr>
          <p:cNvSpPr txBox="1"/>
          <p:nvPr/>
        </p:nvSpPr>
        <p:spPr>
          <a:xfrm>
            <a:off x="8521250" y="2401935"/>
            <a:ext cx="2091558" cy="338554"/>
          </a:xfrm>
          <a:prstGeom prst="rect">
            <a:avLst/>
          </a:prstGeom>
        </p:spPr>
        <p:txBody>
          <a:bodyPr wrap="square" lIns="91440" tIns="45720" rIns="91440" bIns="45720" anchor="t">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800" err="1">
                <a:solidFill>
                  <a:srgbClr val="6C4C15"/>
                </a:solidFill>
                <a:latin typeface="Malgun Gothic"/>
                <a:ea typeface="Malgun Gothic"/>
                <a:cs typeface="Segoe UI"/>
              </a:rPr>
              <a:t>hostresponseAverage_pastYear</a:t>
            </a:r>
            <a:r>
              <a:rPr lang="en-US" sz="800">
                <a:solidFill>
                  <a:srgbClr val="6C4C15"/>
                </a:solidFill>
                <a:latin typeface="Malgun Gothic"/>
                <a:ea typeface="Malgun Gothic"/>
                <a:cs typeface="Segoe UI"/>
              </a:rPr>
              <a:t>      977</a:t>
            </a:r>
            <a:endParaRPr lang="en-US" sz="800">
              <a:solidFill>
                <a:srgbClr val="6C4C15"/>
              </a:solidFill>
              <a:latin typeface="Malgun Gothic" panose="020B0503020000020004" pitchFamily="34" charset="-127"/>
              <a:ea typeface="Malgun Gothic" panose="020B0503020000020004" pitchFamily="34" charset="-127"/>
            </a:endParaRPr>
          </a:p>
          <a:p>
            <a:r>
              <a:rPr lang="en-US" sz="800">
                <a:solidFill>
                  <a:srgbClr val="6C4C15"/>
                </a:solidFill>
                <a:latin typeface="Malgun Gothic"/>
                <a:ea typeface="Malgun Gothic"/>
                <a:cs typeface="Segoe UI"/>
              </a:rPr>
              <a:t>Cleaning Fee (USD)                  11730</a:t>
            </a:r>
            <a:endParaRPr lang="en-US" sz="1100" b="0">
              <a:solidFill>
                <a:srgbClr val="000000"/>
              </a:solidFill>
              <a:latin typeface="Segoe UI"/>
              <a:ea typeface="Malgun Gothic" panose="020B0503020000020004" pitchFamily="34" charset="-127"/>
            </a:endParaRPr>
          </a:p>
        </p:txBody>
      </p:sp>
      <p:pic>
        <p:nvPicPr>
          <p:cNvPr id="23" name="Graphic 22" descr="Database">
            <a:extLst>
              <a:ext uri="{FF2B5EF4-FFF2-40B4-BE49-F238E27FC236}">
                <a16:creationId xmlns:a16="http://schemas.microsoft.com/office/drawing/2014/main" id="{BD036DA3-A3F3-BC8F-F828-265F904F69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54915" y="2352842"/>
            <a:ext cx="498070" cy="498070"/>
          </a:xfrm>
          <a:prstGeom prst="rect">
            <a:avLst/>
          </a:prstGeom>
        </p:spPr>
      </p:pic>
      <p:sp>
        <p:nvSpPr>
          <p:cNvPr id="25" name="Rectangle 24">
            <a:extLst>
              <a:ext uri="{FF2B5EF4-FFF2-40B4-BE49-F238E27FC236}">
                <a16:creationId xmlns:a16="http://schemas.microsoft.com/office/drawing/2014/main" id="{FFCEB9FA-244A-7CF8-FC7B-6ADDD1A83293}"/>
              </a:ext>
            </a:extLst>
          </p:cNvPr>
          <p:cNvSpPr/>
          <p:nvPr/>
        </p:nvSpPr>
        <p:spPr>
          <a:xfrm>
            <a:off x="601281" y="5996563"/>
            <a:ext cx="2286000" cy="32004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Dropping Null Records</a:t>
            </a:r>
          </a:p>
        </p:txBody>
      </p:sp>
      <p:sp>
        <p:nvSpPr>
          <p:cNvPr id="26" name="Rectangle 25">
            <a:extLst>
              <a:ext uri="{FF2B5EF4-FFF2-40B4-BE49-F238E27FC236}">
                <a16:creationId xmlns:a16="http://schemas.microsoft.com/office/drawing/2014/main" id="{73342DF4-FB57-F08B-2B5F-29ABFA88B6E0}"/>
              </a:ext>
            </a:extLst>
          </p:cNvPr>
          <p:cNvSpPr/>
          <p:nvPr/>
        </p:nvSpPr>
        <p:spPr>
          <a:xfrm>
            <a:off x="6779134" y="6034944"/>
            <a:ext cx="4787066" cy="32004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Imputing nulls using Gradient Boosting</a:t>
            </a:r>
          </a:p>
        </p:txBody>
      </p:sp>
      <p:sp>
        <p:nvSpPr>
          <p:cNvPr id="30" name="Isosceles Triangle 148">
            <a:extLst>
              <a:ext uri="{FF2B5EF4-FFF2-40B4-BE49-F238E27FC236}">
                <a16:creationId xmlns:a16="http://schemas.microsoft.com/office/drawing/2014/main" id="{9EA066B0-6B5A-51E1-6595-D4594CC3B376}"/>
              </a:ext>
            </a:extLst>
          </p:cNvPr>
          <p:cNvSpPr/>
          <p:nvPr/>
        </p:nvSpPr>
        <p:spPr>
          <a:xfrm rot="5400000">
            <a:off x="5583487" y="3661748"/>
            <a:ext cx="2998624" cy="267911"/>
          </a:xfrm>
          <a:prstGeom prst="triangle">
            <a:avLst>
              <a:gd name="adj" fmla="val 50600"/>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endParaRPr lang="en-US" sz="1800" kern="1200">
              <a:solidFill>
                <a:prstClr val="white"/>
              </a:solidFill>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B06D68FE-BC2A-6DAF-BF17-682877E50B0D}"/>
              </a:ext>
            </a:extLst>
          </p:cNvPr>
          <p:cNvPicPr>
            <a:picLocks noChangeAspect="1"/>
          </p:cNvPicPr>
          <p:nvPr/>
        </p:nvPicPr>
        <p:blipFill>
          <a:blip r:embed="rId6"/>
          <a:stretch>
            <a:fillRect/>
          </a:stretch>
        </p:blipFill>
        <p:spPr>
          <a:xfrm>
            <a:off x="7423414" y="3481232"/>
            <a:ext cx="3820894" cy="713741"/>
          </a:xfrm>
          <a:prstGeom prst="rect">
            <a:avLst/>
          </a:prstGeom>
        </p:spPr>
      </p:pic>
      <p:sp>
        <p:nvSpPr>
          <p:cNvPr id="32" name="Rectangle 31">
            <a:extLst>
              <a:ext uri="{FF2B5EF4-FFF2-40B4-BE49-F238E27FC236}">
                <a16:creationId xmlns:a16="http://schemas.microsoft.com/office/drawing/2014/main" id="{E6CDE171-8004-D2B7-0725-C4B0D55E2777}"/>
              </a:ext>
            </a:extLst>
          </p:cNvPr>
          <p:cNvSpPr/>
          <p:nvPr/>
        </p:nvSpPr>
        <p:spPr>
          <a:xfrm>
            <a:off x="7943095" y="3184143"/>
            <a:ext cx="2839239" cy="276999"/>
          </a:xfrm>
          <a:prstGeom prst="rect">
            <a:avLst/>
          </a:prstGeom>
        </p:spPr>
        <p:txBody>
          <a:bodyPr wrap="none">
            <a:spAutoFit/>
          </a:bodyPr>
          <a:lstStyle/>
          <a:p>
            <a:r>
              <a:rPr lang="en-US" sz="12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Gradient Boosting | Null Imputation</a:t>
            </a:r>
          </a:p>
        </p:txBody>
      </p:sp>
      <p:sp>
        <p:nvSpPr>
          <p:cNvPr id="33" name="Rectangle: Rounded Corners 133">
            <a:extLst>
              <a:ext uri="{FF2B5EF4-FFF2-40B4-BE49-F238E27FC236}">
                <a16:creationId xmlns:a16="http://schemas.microsoft.com/office/drawing/2014/main" id="{3258085B-ADC2-2EB3-FACD-C21A9EF8E154}"/>
              </a:ext>
            </a:extLst>
          </p:cNvPr>
          <p:cNvSpPr/>
          <p:nvPr/>
        </p:nvSpPr>
        <p:spPr>
          <a:xfrm>
            <a:off x="7480915" y="4451296"/>
            <a:ext cx="3721922" cy="1124314"/>
          </a:xfrm>
          <a:prstGeom prst="roundRect">
            <a:avLst/>
          </a:prstGeom>
          <a:solidFill>
            <a:schemeClr val="bg1">
              <a:lumMod val="9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Gradient boosting is preferred over mean imputation because –</a:t>
            </a:r>
          </a:p>
          <a:p>
            <a:pPr algn="l"/>
            <a:endPar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endParaRPr>
          </a:p>
          <a:p>
            <a:pPr marL="171450" indent="-171450" algn="l">
              <a:buFont typeface="Arial" panose="020B0604020202020204" pitchFamily="34" charset="0"/>
              <a:buChar char="•"/>
            </a:pPr>
            <a:r>
              <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Iterative learning process</a:t>
            </a:r>
          </a:p>
          <a:p>
            <a:pPr marL="171450" indent="-171450" algn="l">
              <a:buFont typeface="Arial" panose="020B0604020202020204" pitchFamily="34" charset="0"/>
              <a:buChar char="•"/>
            </a:pPr>
            <a:r>
              <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Can model complex relationships in the data</a:t>
            </a:r>
          </a:p>
          <a:p>
            <a:pPr marL="171450" indent="-171450" algn="l">
              <a:buFont typeface="Arial" panose="020B0604020202020204" pitchFamily="34" charset="0"/>
              <a:buChar char="•"/>
            </a:pPr>
            <a:r>
              <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Captures non-linear relationships between features</a:t>
            </a:r>
          </a:p>
          <a:p>
            <a:pPr marL="171450" indent="-171450" algn="l">
              <a:buFont typeface="Arial" panose="020B0604020202020204" pitchFamily="34" charset="0"/>
              <a:buChar char="•"/>
            </a:pPr>
            <a:r>
              <a:rPr lang="en-US" sz="10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Generally robust to outliers</a:t>
            </a:r>
          </a:p>
        </p:txBody>
      </p:sp>
      <p:sp>
        <p:nvSpPr>
          <p:cNvPr id="36" name="Up-Down Arrow 35">
            <a:extLst>
              <a:ext uri="{FF2B5EF4-FFF2-40B4-BE49-F238E27FC236}">
                <a16:creationId xmlns:a16="http://schemas.microsoft.com/office/drawing/2014/main" id="{9AD906C4-5934-73AE-C9D9-9A98AE0B0D67}"/>
              </a:ext>
            </a:extLst>
          </p:cNvPr>
          <p:cNvSpPr/>
          <p:nvPr/>
        </p:nvSpPr>
        <p:spPr>
          <a:xfrm>
            <a:off x="4440993" y="2454516"/>
            <a:ext cx="51006" cy="868126"/>
          </a:xfrm>
          <a:prstGeom prst="upDownArrow">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C4C15"/>
              </a:solidFill>
            </a:endParaRPr>
          </a:p>
        </p:txBody>
      </p:sp>
      <p:sp>
        <p:nvSpPr>
          <p:cNvPr id="37" name="Up-Down Arrow 36">
            <a:extLst>
              <a:ext uri="{FF2B5EF4-FFF2-40B4-BE49-F238E27FC236}">
                <a16:creationId xmlns:a16="http://schemas.microsoft.com/office/drawing/2014/main" id="{CF32D4C4-8A40-2CFB-E287-A7786455A44E}"/>
              </a:ext>
            </a:extLst>
          </p:cNvPr>
          <p:cNvSpPr/>
          <p:nvPr/>
        </p:nvSpPr>
        <p:spPr>
          <a:xfrm>
            <a:off x="4440993" y="4724500"/>
            <a:ext cx="45719" cy="529568"/>
          </a:xfrm>
          <a:prstGeom prst="upDownArrow">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06;p2">
            <a:extLst>
              <a:ext uri="{FF2B5EF4-FFF2-40B4-BE49-F238E27FC236}">
                <a16:creationId xmlns:a16="http://schemas.microsoft.com/office/drawing/2014/main" id="{DC5829BD-9E1C-869A-183C-AAD9623ACAC8}"/>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Data Preprocessing</a:t>
            </a:r>
            <a:endParaRPr sz="3200">
              <a:solidFill>
                <a:srgbClr val="6C4C15"/>
              </a:solidFill>
              <a:latin typeface="Malgun Gothic"/>
              <a:ea typeface="Malgun Gothic"/>
              <a:cs typeface="Malgun Gothic"/>
              <a:sym typeface="Malgun Gothic"/>
            </a:endParaRPr>
          </a:p>
        </p:txBody>
      </p:sp>
      <p:graphicFrame>
        <p:nvGraphicFramePr>
          <p:cNvPr id="6" name="Table 5">
            <a:extLst>
              <a:ext uri="{FF2B5EF4-FFF2-40B4-BE49-F238E27FC236}">
                <a16:creationId xmlns:a16="http://schemas.microsoft.com/office/drawing/2014/main" id="{A4CAD946-23FA-644D-5CD0-B23F0F42F3A4}"/>
              </a:ext>
            </a:extLst>
          </p:cNvPr>
          <p:cNvGraphicFramePr>
            <a:graphicFrameLocks noGrp="1"/>
          </p:cNvGraphicFramePr>
          <p:nvPr>
            <p:extLst>
              <p:ext uri="{D42A27DB-BD31-4B8C-83A1-F6EECF244321}">
                <p14:modId xmlns:p14="http://schemas.microsoft.com/office/powerpoint/2010/main" val="685182502"/>
              </p:ext>
            </p:extLst>
          </p:nvPr>
        </p:nvGraphicFramePr>
        <p:xfrm>
          <a:off x="1324418" y="2201340"/>
          <a:ext cx="2895300" cy="3429207"/>
        </p:xfrm>
        <a:graphic>
          <a:graphicData uri="http://schemas.openxmlformats.org/drawingml/2006/table">
            <a:tbl>
              <a:tblPr bandRow="1">
                <a:tableStyleId>{073A0DAA-6AF3-43AB-8588-CEC1D06C72B9}</a:tableStyleId>
              </a:tblPr>
              <a:tblGrid>
                <a:gridCol w="1786772">
                  <a:extLst>
                    <a:ext uri="{9D8B030D-6E8A-4147-A177-3AD203B41FA5}">
                      <a16:colId xmlns:a16="http://schemas.microsoft.com/office/drawing/2014/main" val="766067644"/>
                    </a:ext>
                  </a:extLst>
                </a:gridCol>
                <a:gridCol w="476655">
                  <a:extLst>
                    <a:ext uri="{9D8B030D-6E8A-4147-A177-3AD203B41FA5}">
                      <a16:colId xmlns:a16="http://schemas.microsoft.com/office/drawing/2014/main" val="1113867721"/>
                    </a:ext>
                  </a:extLst>
                </a:gridCol>
                <a:gridCol w="631873">
                  <a:extLst>
                    <a:ext uri="{9D8B030D-6E8A-4147-A177-3AD203B41FA5}">
                      <a16:colId xmlns:a16="http://schemas.microsoft.com/office/drawing/2014/main" val="3645087677"/>
                    </a:ext>
                  </a:extLst>
                </a:gridCol>
              </a:tblGrid>
              <a:tr h="191698">
                <a:tc>
                  <a:txBody>
                    <a:bodyPr/>
                    <a:lstStyle/>
                    <a:p>
                      <a:pPr algn="l" fontAlgn="b"/>
                      <a:r>
                        <a:rPr lang="en-US" sz="900" b="1" u="none" strike="noStrike">
                          <a:solidFill>
                            <a:srgbClr val="000000"/>
                          </a:solidFill>
                          <a:effectLst/>
                        </a:rPr>
                        <a:t>Feature</a:t>
                      </a:r>
                      <a:endParaRPr lang="en-US" sz="900" b="1"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900" b="1" u="none" strike="noStrike">
                          <a:solidFill>
                            <a:srgbClr val="000000"/>
                          </a:solidFill>
                          <a:effectLst/>
                        </a:rPr>
                        <a:t>Null count</a:t>
                      </a:r>
                      <a:endParaRPr lang="en-US" sz="900" b="1"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900" b="1" u="none" strike="noStrike">
                          <a:solidFill>
                            <a:srgbClr val="000000"/>
                          </a:solidFill>
                          <a:effectLst/>
                        </a:rPr>
                        <a:t>Null percent</a:t>
                      </a:r>
                      <a:endParaRPr lang="en-US" sz="9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0920498"/>
                  </a:ext>
                </a:extLst>
              </a:tr>
              <a:tr h="127883">
                <a:tc>
                  <a:txBody>
                    <a:bodyPr/>
                    <a:lstStyle/>
                    <a:p>
                      <a:pPr algn="l" fontAlgn="b"/>
                      <a:r>
                        <a:rPr lang="en-US" sz="900" b="0" u="none" strike="noStrike">
                          <a:solidFill>
                            <a:srgbClr val="000000"/>
                          </a:solidFill>
                          <a:effectLst/>
                        </a:rPr>
                        <a:t>Property Type</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4399697"/>
                  </a:ext>
                </a:extLst>
              </a:tr>
              <a:tr h="127883">
                <a:tc>
                  <a:txBody>
                    <a:bodyPr/>
                    <a:lstStyle/>
                    <a:p>
                      <a:pPr algn="l" fontAlgn="b"/>
                      <a:r>
                        <a:rPr lang="en-US" sz="900" b="0" u="none" strike="noStrike">
                          <a:solidFill>
                            <a:srgbClr val="000000"/>
                          </a:solidFill>
                          <a:effectLst/>
                        </a:rPr>
                        <a:t>Minimum Stay</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34998996"/>
                  </a:ext>
                </a:extLst>
              </a:tr>
              <a:tr h="127883">
                <a:tc>
                  <a:txBody>
                    <a:bodyPr/>
                    <a:lstStyle/>
                    <a:p>
                      <a:pPr algn="l" fontAlgn="b"/>
                      <a:r>
                        <a:rPr lang="en-US" sz="900" b="0" u="none" strike="noStrike">
                          <a:solidFill>
                            <a:srgbClr val="000000"/>
                          </a:solidFill>
                          <a:effectLst/>
                        </a:rPr>
                        <a:t>Number of Photos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8</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0591878"/>
                  </a:ext>
                </a:extLst>
              </a:tr>
              <a:tr h="127883">
                <a:tc>
                  <a:txBody>
                    <a:bodyPr/>
                    <a:lstStyle/>
                    <a:p>
                      <a:pPr algn="l" fontAlgn="b"/>
                      <a:r>
                        <a:rPr lang="en-US" sz="900" b="0" u="none" strike="noStrike">
                          <a:solidFill>
                            <a:srgbClr val="000000"/>
                          </a:solidFill>
                          <a:effectLst/>
                        </a:rPr>
                        <a:t>Max Guests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11</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9904363"/>
                  </a:ext>
                </a:extLst>
              </a:tr>
              <a:tr h="127883">
                <a:tc>
                  <a:txBody>
                    <a:bodyPr/>
                    <a:lstStyle/>
                    <a:p>
                      <a:pPr algn="l" fontAlgn="b"/>
                      <a:r>
                        <a:rPr lang="en-US" sz="900" b="0" u="none" strike="noStrike">
                          <a:solidFill>
                            <a:srgbClr val="000000"/>
                          </a:solidFill>
                          <a:effectLst/>
                        </a:rPr>
                        <a:t>Bedrooms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17</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0963914"/>
                  </a:ext>
                </a:extLst>
              </a:tr>
              <a:tr h="127883">
                <a:tc>
                  <a:txBody>
                    <a:bodyPr/>
                    <a:lstStyle/>
                    <a:p>
                      <a:pPr algn="l" fontAlgn="b"/>
                      <a:r>
                        <a:rPr lang="en-US" sz="900" b="0" u="none" strike="noStrike">
                          <a:solidFill>
                            <a:srgbClr val="000000"/>
                          </a:solidFill>
                          <a:effectLst/>
                        </a:rPr>
                        <a:t>Number of Reviews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27</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4193441"/>
                  </a:ext>
                </a:extLst>
              </a:tr>
              <a:tr h="127883">
                <a:tc>
                  <a:txBody>
                    <a:bodyPr/>
                    <a:lstStyle/>
                    <a:p>
                      <a:pPr algn="l" fontAlgn="b"/>
                      <a:r>
                        <a:rPr lang="en-US" sz="900" b="0" u="none" strike="noStrike">
                          <a:solidFill>
                            <a:srgbClr val="000000"/>
                          </a:solidFill>
                          <a:effectLst/>
                        </a:rPr>
                        <a:t>Bathrooms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88</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0%</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6232908"/>
                  </a:ext>
                </a:extLst>
              </a:tr>
              <a:tr h="127883">
                <a:tc>
                  <a:txBody>
                    <a:bodyPr/>
                    <a:lstStyle/>
                    <a:p>
                      <a:pPr algn="l" fontAlgn="b"/>
                      <a:r>
                        <a:rPr lang="en-US" sz="900" b="0" u="none" strike="noStrike">
                          <a:solidFill>
                            <a:srgbClr val="000000"/>
                          </a:solidFill>
                          <a:effectLst/>
                        </a:rPr>
                        <a:t>Neighborhood</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3003</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031477"/>
                  </a:ext>
                </a:extLst>
              </a:tr>
              <a:tr h="127883">
                <a:tc>
                  <a:txBody>
                    <a:bodyPr/>
                    <a:lstStyle/>
                    <a:p>
                      <a:pPr algn="l" fontAlgn="b"/>
                      <a:r>
                        <a:rPr lang="en-US" sz="900" b="0" u="none" strike="noStrike">
                          <a:solidFill>
                            <a:srgbClr val="000000"/>
                          </a:solidFill>
                          <a:effectLst/>
                        </a:rPr>
                        <a:t>numReserv_pastYear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7398</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4%</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6873243"/>
                  </a:ext>
                </a:extLst>
              </a:tr>
              <a:tr h="168344">
                <a:tc>
                  <a:txBody>
                    <a:bodyPr/>
                    <a:lstStyle/>
                    <a:p>
                      <a:pPr algn="l" fontAlgn="b"/>
                      <a:r>
                        <a:rPr lang="en-US" sz="900" b="0" u="none" strike="noStrike" err="1">
                          <a:solidFill>
                            <a:srgbClr val="000000"/>
                          </a:solidFill>
                          <a:effectLst/>
                        </a:rPr>
                        <a:t>hostResponseAverage_pastYear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12074</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7%</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4282548"/>
                  </a:ext>
                </a:extLst>
              </a:tr>
              <a:tr h="127883">
                <a:tc>
                  <a:txBody>
                    <a:bodyPr/>
                    <a:lstStyle/>
                    <a:p>
                      <a:pPr algn="l" fontAlgn="b"/>
                      <a:r>
                        <a:rPr lang="en-US" sz="900" b="0" u="none" strike="noStrike">
                          <a:solidFill>
                            <a:srgbClr val="000000"/>
                          </a:solidFill>
                          <a:effectLst/>
                        </a:rPr>
                        <a:t>available_days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23449</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14%</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226437"/>
                  </a:ext>
                </a:extLst>
              </a:tr>
              <a:tr h="168344">
                <a:tc>
                  <a:txBody>
                    <a:bodyPr/>
                    <a:lstStyle/>
                    <a:p>
                      <a:pPr algn="l" fontAlgn="b"/>
                      <a:r>
                        <a:rPr lang="en-US" sz="900" b="0" u="none" strike="noStrike" err="1">
                          <a:solidFill>
                            <a:srgbClr val="000000"/>
                          </a:solidFill>
                          <a:effectLst/>
                        </a:rPr>
                        <a:t>available_days_aveListedPrice</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23449</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14%</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6935744"/>
                  </a:ext>
                </a:extLst>
              </a:tr>
              <a:tr h="127883">
                <a:tc>
                  <a:txBody>
                    <a:bodyPr/>
                    <a:lstStyle/>
                    <a:p>
                      <a:pPr algn="l" fontAlgn="b"/>
                      <a:r>
                        <a:rPr lang="en-US" sz="900" b="0" u="none" strike="noStrike">
                          <a:solidFill>
                            <a:srgbClr val="000000"/>
                          </a:solidFill>
                          <a:effectLst/>
                        </a:rPr>
                        <a:t>Rating Overall</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24372</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15%</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2338521"/>
                  </a:ext>
                </a:extLst>
              </a:tr>
              <a:tr h="127883">
                <a:tc>
                  <a:txBody>
                    <a:bodyPr/>
                    <a:lstStyle/>
                    <a:p>
                      <a:pPr algn="l" fontAlgn="b"/>
                      <a:r>
                        <a:rPr lang="en-US" sz="900" b="0" u="none" strike="noStrike">
                          <a:solidFill>
                            <a:srgbClr val="000000"/>
                          </a:solidFill>
                          <a:effectLst/>
                        </a:rPr>
                        <a:t>Cleaning Fee (USD)</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32537</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19%</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9696712"/>
                  </a:ext>
                </a:extLst>
              </a:tr>
              <a:tr h="127883">
                <a:tc>
                  <a:txBody>
                    <a:bodyPr/>
                    <a:lstStyle/>
                    <a:p>
                      <a:pPr algn="l" fontAlgn="b"/>
                      <a:r>
                        <a:rPr lang="en-US" sz="900" b="0" u="none" strike="noStrike">
                          <a:solidFill>
                            <a:srgbClr val="000000"/>
                          </a:solidFill>
                          <a:effectLst/>
                        </a:rPr>
                        <a:t>numCancel_pastYear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34466</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7792226"/>
                  </a:ext>
                </a:extLst>
              </a:tr>
              <a:tr h="127883">
                <a:tc>
                  <a:txBody>
                    <a:bodyPr/>
                    <a:lstStyle/>
                    <a:p>
                      <a:pPr algn="l" fontAlgn="b"/>
                      <a:r>
                        <a:rPr lang="en-US" sz="900" b="0" u="none" strike="noStrike">
                          <a:solidFill>
                            <a:srgbClr val="000000"/>
                          </a:solidFill>
                          <a:effectLst/>
                        </a:rPr>
                        <a:t>numReviews_pastYear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34466</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7135892"/>
                  </a:ext>
                </a:extLst>
              </a:tr>
              <a:tr h="168344">
                <a:tc>
                  <a:txBody>
                    <a:bodyPr/>
                    <a:lstStyle/>
                    <a:p>
                      <a:pPr algn="l" fontAlgn="b"/>
                      <a:r>
                        <a:rPr lang="en-US" sz="900" b="0" u="none" strike="noStrike">
                          <a:solidFill>
                            <a:srgbClr val="000000"/>
                          </a:solidFill>
                          <a:effectLst/>
                        </a:rPr>
                        <a:t>prop_5_StarReviews_pastYear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35856</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245026"/>
                  </a:ext>
                </a:extLst>
              </a:tr>
              <a:tr h="127883">
                <a:tc>
                  <a:txBody>
                    <a:bodyPr/>
                    <a:lstStyle/>
                    <a:p>
                      <a:pPr algn="l" fontAlgn="b"/>
                      <a:r>
                        <a:rPr lang="en-US" sz="900" b="0" u="none" strike="noStrike">
                          <a:solidFill>
                            <a:srgbClr val="000000"/>
                          </a:solidFill>
                          <a:effectLst/>
                        </a:rPr>
                        <a:t>rating_ave_pastYear</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35856</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21%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6278467"/>
                  </a:ext>
                </a:extLst>
              </a:tr>
              <a:tr h="127883">
                <a:tc>
                  <a:txBody>
                    <a:bodyPr/>
                    <a:lstStyle/>
                    <a:p>
                      <a:pPr algn="l" fontAlgn="b"/>
                      <a:r>
                        <a:rPr lang="en-US" sz="900" b="0" u="none" strike="noStrike">
                          <a:solidFill>
                            <a:srgbClr val="000000"/>
                          </a:solidFill>
                          <a:effectLst/>
                        </a:rPr>
                        <a:t>booked_days</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55982</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33%</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5106385"/>
                  </a:ext>
                </a:extLst>
              </a:tr>
              <a:tr h="127883">
                <a:tc>
                  <a:txBody>
                    <a:bodyPr/>
                    <a:lstStyle/>
                    <a:p>
                      <a:pPr algn="l" fontAlgn="b"/>
                      <a:r>
                        <a:rPr lang="en-US" sz="900" b="0" u="none" strike="noStrike">
                          <a:solidFill>
                            <a:srgbClr val="000000"/>
                          </a:solidFill>
                          <a:effectLst/>
                        </a:rPr>
                        <a:t>occupancy_rate</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55982</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33%</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6112750"/>
                  </a:ext>
                </a:extLst>
              </a:tr>
              <a:tr h="127883">
                <a:tc>
                  <a:txBody>
                    <a:bodyPr/>
                    <a:lstStyle/>
                    <a:p>
                      <a:pPr algn="l" fontAlgn="b"/>
                      <a:r>
                        <a:rPr lang="en-US" sz="900" b="0" u="none" strike="noStrike">
                          <a:solidFill>
                            <a:srgbClr val="000000"/>
                          </a:solidFill>
                          <a:effectLst/>
                        </a:rPr>
                        <a:t>revenue</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55982</a:t>
                      </a:r>
                      <a:endParaRPr lang="en-US" sz="9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US" sz="900" b="0" u="none" strike="noStrike">
                          <a:solidFill>
                            <a:srgbClr val="000000"/>
                          </a:solidFill>
                          <a:effectLst/>
                        </a:rPr>
                        <a:t>33%</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7158987"/>
                  </a:ext>
                </a:extLst>
              </a:tr>
            </a:tbl>
          </a:graphicData>
        </a:graphic>
      </p:graphicFrame>
    </p:spTree>
    <p:extLst>
      <p:ext uri="{BB962C8B-B14F-4D97-AF65-F5344CB8AC3E}">
        <p14:creationId xmlns:p14="http://schemas.microsoft.com/office/powerpoint/2010/main" val="710366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dventure airbnb explore hotel travel icon - download free icons">
            <a:extLst>
              <a:ext uri="{FF2B5EF4-FFF2-40B4-BE49-F238E27FC236}">
                <a16:creationId xmlns:a16="http://schemas.microsoft.com/office/drawing/2014/main" id="{79B9841F-EBE1-8DE8-E8FF-3838323665B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0CD2F46-2E11-C050-09B5-07494EEF4D6C}"/>
              </a:ext>
            </a:extLst>
          </p:cNvPr>
          <p:cNvSpPr/>
          <p:nvPr/>
        </p:nvSpPr>
        <p:spPr>
          <a:xfrm>
            <a:off x="616515" y="2147820"/>
            <a:ext cx="10958970" cy="3847150"/>
          </a:xfrm>
          <a:prstGeom prst="rect">
            <a:avLst/>
          </a:prstGeom>
          <a:noFill/>
          <a:ln>
            <a:solidFill>
              <a:srgbClr val="6C4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6C4C15"/>
              </a:solidFill>
            </a:endParaRP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1207530" y="2293646"/>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779AB937-25A3-BCA4-DB08-42C8824E8A61}"/>
              </a:ext>
            </a:extLst>
          </p:cNvPr>
          <p:cNvSpPr/>
          <p:nvPr/>
        </p:nvSpPr>
        <p:spPr>
          <a:xfrm>
            <a:off x="616515" y="1733718"/>
            <a:ext cx="10958970" cy="32004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Handling Multicollinearity</a:t>
            </a:r>
          </a:p>
        </p:txBody>
      </p:sp>
      <p:sp>
        <p:nvSpPr>
          <p:cNvPr id="186" name="Google Shape;107;p2">
            <a:extLst>
              <a:ext uri="{FF2B5EF4-FFF2-40B4-BE49-F238E27FC236}">
                <a16:creationId xmlns:a16="http://schemas.microsoft.com/office/drawing/2014/main" id="{907E1F02-E4C2-50F7-2BE1-690A5E4CC3AC}"/>
              </a:ext>
            </a:extLst>
          </p:cNvPr>
          <p:cNvSpPr txBox="1"/>
          <p:nvPr/>
        </p:nvSpPr>
        <p:spPr>
          <a:xfrm>
            <a:off x="451159" y="662806"/>
            <a:ext cx="1066036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sym typeface="Malgun Gothic"/>
              </a:rPr>
              <a:t>Layer 3 – Multicollinearity Check | Removal of multicollinear features to increase the model accuracy and to mitigate the issue with correlated predictor variables</a:t>
            </a:r>
            <a:endParaRPr sz="1600"/>
          </a:p>
        </p:txBody>
      </p:sp>
      <p:sp>
        <p:nvSpPr>
          <p:cNvPr id="187" name="Rectangle 186">
            <a:extLst>
              <a:ext uri="{FF2B5EF4-FFF2-40B4-BE49-F238E27FC236}">
                <a16:creationId xmlns:a16="http://schemas.microsoft.com/office/drawing/2014/main" id="{5DC4157B-75A6-1CD4-EE94-61E793E0ED26}"/>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48">
            <a:extLst>
              <a:ext uri="{FF2B5EF4-FFF2-40B4-BE49-F238E27FC236}">
                <a16:creationId xmlns:a16="http://schemas.microsoft.com/office/drawing/2014/main" id="{9EA066B0-6B5A-51E1-6595-D4594CC3B376}"/>
              </a:ext>
            </a:extLst>
          </p:cNvPr>
          <p:cNvSpPr/>
          <p:nvPr/>
        </p:nvSpPr>
        <p:spPr>
          <a:xfrm rot="5400000">
            <a:off x="4626395" y="3370967"/>
            <a:ext cx="2973707" cy="1311643"/>
          </a:xfrm>
          <a:prstGeom prst="triangle">
            <a:avLst>
              <a:gd name="adj" fmla="val 50600"/>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endParaRPr lang="en-US" sz="1800" kern="120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B42B4B4-EAD5-4CE1-EAAD-3241F87FF473}"/>
              </a:ext>
            </a:extLst>
          </p:cNvPr>
          <p:cNvSpPr txBox="1"/>
          <p:nvPr/>
        </p:nvSpPr>
        <p:spPr>
          <a:xfrm>
            <a:off x="5407165" y="3701237"/>
            <a:ext cx="1093995" cy="78483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a:solidFill>
                  <a:srgbClr val="6C4C15"/>
                </a:solidFill>
                <a:latin typeface="Malgun Gothic" panose="020B0503020000020004" pitchFamily="34" charset="-127"/>
                <a:ea typeface="Malgun Gothic" panose="020B0503020000020004" pitchFamily="34" charset="-127"/>
              </a:rPr>
              <a:t>Removing rating_ave_pastYear feature to account multicollinearity</a:t>
            </a:r>
          </a:p>
        </p:txBody>
      </p:sp>
      <p:sp>
        <p:nvSpPr>
          <p:cNvPr id="8" name="Google Shape;106;p2">
            <a:extLst>
              <a:ext uri="{FF2B5EF4-FFF2-40B4-BE49-F238E27FC236}">
                <a16:creationId xmlns:a16="http://schemas.microsoft.com/office/drawing/2014/main" id="{4C1108CF-7938-68D9-C1FC-52C25B8DF6C9}"/>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Data Preprocessing</a:t>
            </a:r>
            <a:endParaRPr sz="3200">
              <a:solidFill>
                <a:srgbClr val="6C4C15"/>
              </a:solidFill>
              <a:latin typeface="Malgun Gothic"/>
              <a:ea typeface="Malgun Gothic"/>
              <a:cs typeface="Malgun Gothic"/>
              <a:sym typeface="Malgun Gothic"/>
            </a:endParaRPr>
          </a:p>
        </p:txBody>
      </p:sp>
      <p:pic>
        <p:nvPicPr>
          <p:cNvPr id="3" name="Picture 2" descr="A screenshot of a computer&#10;&#10;Description automatically generated">
            <a:extLst>
              <a:ext uri="{FF2B5EF4-FFF2-40B4-BE49-F238E27FC236}">
                <a16:creationId xmlns:a16="http://schemas.microsoft.com/office/drawing/2014/main" id="{1B7997B4-D1CF-00EF-FB80-80D8AEB903A9}"/>
              </a:ext>
            </a:extLst>
          </p:cNvPr>
          <p:cNvPicPr>
            <a:picLocks noChangeAspect="1"/>
          </p:cNvPicPr>
          <p:nvPr/>
        </p:nvPicPr>
        <p:blipFill>
          <a:blip r:embed="rId4"/>
          <a:stretch>
            <a:fillRect/>
          </a:stretch>
        </p:blipFill>
        <p:spPr>
          <a:xfrm>
            <a:off x="1205057" y="2587914"/>
            <a:ext cx="3812887" cy="3142673"/>
          </a:xfrm>
          <a:prstGeom prst="rect">
            <a:avLst/>
          </a:prstGeom>
        </p:spPr>
      </p:pic>
      <p:sp>
        <p:nvSpPr>
          <p:cNvPr id="6" name="Rounded Rectangle 5">
            <a:extLst>
              <a:ext uri="{FF2B5EF4-FFF2-40B4-BE49-F238E27FC236}">
                <a16:creationId xmlns:a16="http://schemas.microsoft.com/office/drawing/2014/main" id="{40BBB6BF-E243-B67D-674F-C6C1C04CDEFD}"/>
              </a:ext>
            </a:extLst>
          </p:cNvPr>
          <p:cNvSpPr/>
          <p:nvPr/>
        </p:nvSpPr>
        <p:spPr>
          <a:xfrm>
            <a:off x="1626834" y="2538033"/>
            <a:ext cx="3236174" cy="653095"/>
          </a:xfrm>
          <a:prstGeom prst="roundRect">
            <a:avLst/>
          </a:prstGeom>
          <a:no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5" name="Picture 4" descr="A screenshot of a computer program&#10;&#10;Description automatically generated">
            <a:extLst>
              <a:ext uri="{FF2B5EF4-FFF2-40B4-BE49-F238E27FC236}">
                <a16:creationId xmlns:a16="http://schemas.microsoft.com/office/drawing/2014/main" id="{C9B0A440-3A34-15AF-1047-C82684F81B28}"/>
              </a:ext>
            </a:extLst>
          </p:cNvPr>
          <p:cNvPicPr>
            <a:picLocks noChangeAspect="1"/>
          </p:cNvPicPr>
          <p:nvPr/>
        </p:nvPicPr>
        <p:blipFill>
          <a:blip r:embed="rId5"/>
          <a:stretch>
            <a:fillRect/>
          </a:stretch>
        </p:blipFill>
        <p:spPr>
          <a:xfrm>
            <a:off x="7225435" y="2412134"/>
            <a:ext cx="3744769" cy="3234460"/>
          </a:xfrm>
          <a:prstGeom prst="rect">
            <a:avLst/>
          </a:prstGeom>
        </p:spPr>
      </p:pic>
      <p:sp>
        <p:nvSpPr>
          <p:cNvPr id="7" name="Rounded Rectangle 6">
            <a:extLst>
              <a:ext uri="{FF2B5EF4-FFF2-40B4-BE49-F238E27FC236}">
                <a16:creationId xmlns:a16="http://schemas.microsoft.com/office/drawing/2014/main" id="{F56FEF45-D00F-1BF1-EFA0-641CF579CD45}"/>
              </a:ext>
            </a:extLst>
          </p:cNvPr>
          <p:cNvSpPr/>
          <p:nvPr/>
        </p:nvSpPr>
        <p:spPr>
          <a:xfrm>
            <a:off x="7677994" y="2423750"/>
            <a:ext cx="3288129" cy="722367"/>
          </a:xfrm>
          <a:prstGeom prst="roundRect">
            <a:avLst/>
          </a:prstGeom>
          <a:no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22840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Data Modeling</a:t>
            </a:r>
            <a:endParaRPr lang="en-US" sz="2800">
              <a:solidFill>
                <a:schemeClr val="bg1"/>
              </a:solidFill>
              <a:latin typeface="Malgun Gothic"/>
              <a:ea typeface="Malgun Gothic"/>
              <a:cs typeface="Malgun Gothic"/>
              <a:sym typeface="Malgun Gothic"/>
            </a:endParaRPr>
          </a:p>
        </p:txBody>
      </p:sp>
      <p:pic>
        <p:nvPicPr>
          <p:cNvPr id="4" name="Picture 2" descr="Adventure airbnb explore hotel travel icon - download free icons">
            <a:extLst>
              <a:ext uri="{FF2B5EF4-FFF2-40B4-BE49-F238E27FC236}">
                <a16:creationId xmlns:a16="http://schemas.microsoft.com/office/drawing/2014/main" id="{D4B53EF0-C055-C2C3-E59D-E919ED600C1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797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704218E7-62A8-BBF1-DE79-5679458E99CD}"/>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32E49719-15B7-5F96-78D6-DB8E7C71BBB5}"/>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Malgun Gothic"/>
                <a:ea typeface="Malgun Gothic"/>
                <a:cs typeface="Malgun Gothic"/>
                <a:sym typeface="Malgun Gothic"/>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06;p2">
            <a:extLst>
              <a:ext uri="{FF2B5EF4-FFF2-40B4-BE49-F238E27FC236}">
                <a16:creationId xmlns:a16="http://schemas.microsoft.com/office/drawing/2014/main" id="{2E4C1813-B017-0AEB-EBEC-FEE7239D5598}"/>
              </a:ext>
            </a:extLst>
          </p:cNvPr>
          <p:cNvSpPr txBox="1"/>
          <p:nvPr/>
        </p:nvSpPr>
        <p:spPr>
          <a:xfrm>
            <a:off x="451158" y="176629"/>
            <a:ext cx="10775417" cy="6192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3200" b="1" i="0" u="none" strike="noStrike" kern="0" cap="small" spc="0" normalizeH="0" baseline="0" noProof="0">
                <a:ln>
                  <a:noFill/>
                </a:ln>
                <a:solidFill>
                  <a:srgbClr val="6C4C15"/>
                </a:solidFill>
                <a:effectLst/>
                <a:uLnTx/>
                <a:uFillTx/>
                <a:latin typeface="Malgun Gothic"/>
                <a:ea typeface="Malgun Gothic"/>
                <a:cs typeface="Malgun Gothic"/>
                <a:sym typeface="Malgun Gothic"/>
              </a:rPr>
              <a:t>Data Modelling | to identify feature importance</a:t>
            </a:r>
            <a:endParaRPr kumimoji="0" sz="3200" b="0" i="0" u="none" strike="noStrike" kern="0" cap="none" spc="0" normalizeH="0" baseline="0" noProof="0">
              <a:ln>
                <a:noFill/>
              </a:ln>
              <a:solidFill>
                <a:srgbClr val="6C4C15"/>
              </a:solidFill>
              <a:effectLst/>
              <a:uLnTx/>
              <a:uFillTx/>
              <a:latin typeface="Malgun Gothic"/>
              <a:ea typeface="Malgun Gothic"/>
              <a:cs typeface="Malgun Gothic"/>
              <a:sym typeface="Malgun Gothic"/>
            </a:endParaRPr>
          </a:p>
        </p:txBody>
      </p:sp>
      <p:sp>
        <p:nvSpPr>
          <p:cNvPr id="107" name="Google Shape;107;p2">
            <a:extLst>
              <a:ext uri="{FF2B5EF4-FFF2-40B4-BE49-F238E27FC236}">
                <a16:creationId xmlns:a16="http://schemas.microsoft.com/office/drawing/2014/main" id="{C82FD0ED-355C-E222-04B0-F2766A0312AD}"/>
              </a:ext>
            </a:extLst>
          </p:cNvPr>
          <p:cNvSpPr txBox="1"/>
          <p:nvPr/>
        </p:nvSpPr>
        <p:spPr>
          <a:xfrm>
            <a:off x="2179911" y="1452354"/>
            <a:ext cx="5484419"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6C4C15"/>
                </a:solidFill>
                <a:effectLst/>
                <a:uLnTx/>
                <a:uFillTx/>
                <a:latin typeface="Malgun Gothic"/>
                <a:ea typeface="Malgun Gothic"/>
                <a:cs typeface="Arial"/>
                <a:sym typeface="Malgun Gothic"/>
              </a:rPr>
              <a:t>Feature Importance</a:t>
            </a:r>
            <a:endParaRPr kumimoji="0" lang="en-US" sz="1400" b="1" i="0" u="none" strike="noStrike" kern="0" cap="none" spc="0" normalizeH="0" baseline="0" noProof="0">
              <a:ln>
                <a:noFill/>
              </a:ln>
              <a:solidFill>
                <a:srgbClr val="6C4C15"/>
              </a:solidFill>
              <a:effectLst/>
              <a:uLnTx/>
              <a:uFillTx/>
              <a:latin typeface="Arial"/>
              <a:cs typeface="Arial"/>
              <a:sym typeface="Arial"/>
            </a:endParaRPr>
          </a:p>
        </p:txBody>
      </p:sp>
      <p:pic>
        <p:nvPicPr>
          <p:cNvPr id="2" name="Picture 2" descr="Adventure airbnb explore hotel travel icon - download free icons">
            <a:extLst>
              <a:ext uri="{FF2B5EF4-FFF2-40B4-BE49-F238E27FC236}">
                <a16:creationId xmlns:a16="http://schemas.microsoft.com/office/drawing/2014/main" id="{9E8BD42F-F374-BF2F-67C7-8E73CEC88F3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7DF1399-319E-BDE3-A88E-0889E1533DDA}"/>
              </a:ext>
            </a:extLst>
          </p:cNvPr>
          <p:cNvSpPr txBox="1"/>
          <p:nvPr/>
        </p:nvSpPr>
        <p:spPr>
          <a:xfrm>
            <a:off x="-2531327" y="3579541"/>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C5AD07FB-AB3A-56DE-356F-0A42D15B5E33}"/>
              </a:ext>
            </a:extLst>
          </p:cNvPr>
          <p:cNvPicPr>
            <a:picLocks noChangeAspect="1"/>
          </p:cNvPicPr>
          <p:nvPr/>
        </p:nvPicPr>
        <p:blipFill>
          <a:blip r:embed="rId4"/>
          <a:stretch>
            <a:fillRect/>
          </a:stretch>
        </p:blipFill>
        <p:spPr>
          <a:xfrm>
            <a:off x="6783292" y="2160799"/>
            <a:ext cx="23117" cy="4114800"/>
          </a:xfrm>
          <a:prstGeom prst="rect">
            <a:avLst/>
          </a:prstGeom>
        </p:spPr>
      </p:pic>
      <p:sp>
        <p:nvSpPr>
          <p:cNvPr id="9" name="Google Shape;107;p2">
            <a:extLst>
              <a:ext uri="{FF2B5EF4-FFF2-40B4-BE49-F238E27FC236}">
                <a16:creationId xmlns:a16="http://schemas.microsoft.com/office/drawing/2014/main" id="{FC783481-6F91-7E3E-CD12-351C7190DA4E}"/>
              </a:ext>
            </a:extLst>
          </p:cNvPr>
          <p:cNvSpPr txBox="1"/>
          <p:nvPr/>
        </p:nvSpPr>
        <p:spPr>
          <a:xfrm>
            <a:off x="8317846" y="1471684"/>
            <a:ext cx="2163063" cy="307777"/>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6C4C15"/>
                </a:solidFill>
                <a:effectLst/>
                <a:uLnTx/>
                <a:uFillTx/>
                <a:latin typeface="Malgun Gothic"/>
                <a:ea typeface="Malgun Gothic"/>
                <a:cs typeface="Arial"/>
                <a:sym typeface="Malgun Gothic"/>
              </a:rPr>
              <a:t>Key Takeaway</a:t>
            </a:r>
            <a:endParaRPr kumimoji="0" lang="en-US" sz="1400" b="1" i="0" u="none" strike="noStrike" kern="0" cap="none" spc="0" normalizeH="0" baseline="0" noProof="0">
              <a:ln>
                <a:noFill/>
              </a:ln>
              <a:solidFill>
                <a:srgbClr val="6C4C15"/>
              </a:solidFill>
              <a:effectLst/>
              <a:uLnTx/>
              <a:uFillTx/>
              <a:latin typeface="Arial"/>
              <a:cs typeface="Arial"/>
              <a:sym typeface="Arial"/>
            </a:endParaRPr>
          </a:p>
        </p:txBody>
      </p:sp>
      <p:sp>
        <p:nvSpPr>
          <p:cNvPr id="10" name="Google Shape;107;p2">
            <a:extLst>
              <a:ext uri="{FF2B5EF4-FFF2-40B4-BE49-F238E27FC236}">
                <a16:creationId xmlns:a16="http://schemas.microsoft.com/office/drawing/2014/main" id="{1650FC75-9D88-A243-7B85-AE8A37A467D4}"/>
              </a:ext>
            </a:extLst>
          </p:cNvPr>
          <p:cNvSpPr txBox="1"/>
          <p:nvPr/>
        </p:nvSpPr>
        <p:spPr>
          <a:xfrm>
            <a:off x="451159" y="663895"/>
            <a:ext cx="10820795" cy="58473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595959"/>
                </a:solidFill>
                <a:effectLst/>
                <a:uLnTx/>
                <a:uFillTx/>
                <a:latin typeface="Malgun Gothic"/>
                <a:ea typeface="Malgun Gothic"/>
                <a:cs typeface="Malgun Gothic"/>
                <a:sym typeface="Malgun Gothic"/>
              </a:rPr>
              <a:t>Utilizing XG Boost for data modeling revealed key feature importance that drive the performance of Airbnb listings (target variable being Occupancy Rate)</a:t>
            </a:r>
          </a:p>
        </p:txBody>
      </p:sp>
      <p:sp>
        <p:nvSpPr>
          <p:cNvPr id="12" name="Rectangle 11">
            <a:extLst>
              <a:ext uri="{FF2B5EF4-FFF2-40B4-BE49-F238E27FC236}">
                <a16:creationId xmlns:a16="http://schemas.microsoft.com/office/drawing/2014/main" id="{7162646D-B6B7-DE1F-0C8B-73FB8733125A}"/>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Google Shape;115;p2">
            <a:extLst>
              <a:ext uri="{FF2B5EF4-FFF2-40B4-BE49-F238E27FC236}">
                <a16:creationId xmlns:a16="http://schemas.microsoft.com/office/drawing/2014/main" id="{1D850A67-6ECD-DCDF-3B44-F6A02E35E254}"/>
              </a:ext>
            </a:extLst>
          </p:cNvPr>
          <p:cNvSpPr txBox="1"/>
          <p:nvPr/>
        </p:nvSpPr>
        <p:spPr>
          <a:xfrm>
            <a:off x="7266661" y="2394621"/>
            <a:ext cx="4265432" cy="2369839"/>
          </a:xfrm>
          <a:prstGeom prst="rect">
            <a:avLst/>
          </a:prstGeom>
          <a:noFill/>
          <a:ln>
            <a:noFill/>
          </a:ln>
        </p:spPr>
        <p:txBody>
          <a:bodyPr spcFirstLastPara="1" wrap="square" lIns="91425" tIns="45700" rIns="91425" bIns="45700" anchor="t" anchorCtr="0">
            <a:spAutoFit/>
          </a:bodyPr>
          <a:lstStyle/>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rPr>
              <a:t>The bar chart represents the feature importance scores derived from an </a:t>
            </a:r>
            <a:r>
              <a:rPr kumimoji="0" lang="en-US" sz="1200" b="1" i="0" u="none" strike="noStrike" kern="0" cap="none" spc="0" normalizeH="0" baseline="0" noProof="0" err="1">
                <a:ln>
                  <a:noFill/>
                </a:ln>
                <a:solidFill>
                  <a:srgbClr val="787877"/>
                </a:solidFill>
                <a:effectLst/>
                <a:uLnTx/>
                <a:uFillTx/>
                <a:latin typeface="Malgun Gothic"/>
                <a:ea typeface="Malgun Gothic"/>
                <a:cs typeface="Malgun Gothic"/>
                <a:sym typeface="Malgun Gothic"/>
              </a:rPr>
              <a:t>XGBoost</a:t>
            </a:r>
            <a:r>
              <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rPr>
              <a:t> machine learning model</a:t>
            </a: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787877"/>
              </a:solidFill>
              <a:effectLst/>
              <a:uLnTx/>
              <a:uFillTx/>
              <a:latin typeface="Malgun Gothic"/>
              <a:ea typeface="Malgun Gothic"/>
              <a:cs typeface="Malgun Gothic"/>
              <a:sym typeface="Malgun Gothic"/>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1" i="0" u="none" strike="noStrike" kern="0" cap="none" spc="0" normalizeH="0" baseline="0" noProof="0">
                <a:ln>
                  <a:noFill/>
                </a:ln>
                <a:solidFill>
                  <a:srgbClr val="787877"/>
                </a:solidFill>
                <a:effectLst/>
                <a:uLnTx/>
                <a:uFillTx/>
                <a:latin typeface="Malgun Gothic"/>
                <a:ea typeface="Malgun Gothic"/>
                <a:cs typeface="Malgun Gothic"/>
                <a:sym typeface="Malgun Gothic"/>
              </a:rPr>
              <a:t>Primary Predictor </a:t>
            </a:r>
            <a:r>
              <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rPr>
              <a:t>- Availability: '</a:t>
            </a:r>
            <a:r>
              <a:rPr kumimoji="0" lang="en-US" sz="1100" b="0" i="0" u="none" strike="noStrike" kern="0" cap="none" spc="0" normalizeH="0" baseline="0" noProof="0" err="1">
                <a:ln>
                  <a:noFill/>
                </a:ln>
                <a:solidFill>
                  <a:srgbClr val="787877"/>
                </a:solidFill>
                <a:effectLst/>
                <a:uLnTx/>
                <a:uFillTx/>
                <a:latin typeface="Malgun Gothic"/>
                <a:ea typeface="Malgun Gothic"/>
                <a:cs typeface="Malgun Gothic"/>
                <a:sym typeface="Malgun Gothic"/>
              </a:rPr>
              <a:t>available_days</a:t>
            </a:r>
            <a:r>
              <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rPr>
              <a:t>' emerges as the top predictor, indicating its critical role in determining the model's outcomes.</a:t>
            </a: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endParaRPr>
          </a:p>
          <a:p>
            <a:pPr marL="171450" marR="0" lvl="0" indent="-171450"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100" b="1" i="0" u="none" strike="noStrike" kern="0" cap="none" spc="0" normalizeH="0" baseline="0" noProof="0">
                <a:ln>
                  <a:noFill/>
                </a:ln>
                <a:solidFill>
                  <a:srgbClr val="787877"/>
                </a:solidFill>
                <a:effectLst/>
                <a:uLnTx/>
                <a:uFillTx/>
                <a:latin typeface="Malgun Gothic"/>
                <a:ea typeface="Malgun Gothic"/>
                <a:cs typeface="Malgun Gothic"/>
                <a:sym typeface="Malgun Gothic"/>
              </a:rPr>
              <a:t>Health Data Relevance</a:t>
            </a:r>
            <a:r>
              <a:rPr kumimoji="0" lang="en-US" sz="1100" b="0" i="0" u="none" strike="noStrike" kern="0" cap="none" spc="0" normalizeH="0" baseline="0" noProof="0">
                <a:ln>
                  <a:noFill/>
                </a:ln>
                <a:solidFill>
                  <a:srgbClr val="787877"/>
                </a:solidFill>
                <a:effectLst/>
                <a:uLnTx/>
                <a:uFillTx/>
                <a:latin typeface="Malgun Gothic"/>
                <a:ea typeface="Malgun Gothic"/>
                <a:cs typeface="Malgun Gothic"/>
                <a:sym typeface="Malgun Gothic"/>
              </a:rPr>
              <a:t>: The 'Estimated Cases' signifies that there is very little relevance of COVID-19, to the occupancy rate.</a:t>
            </a:r>
          </a:p>
        </p:txBody>
      </p:sp>
      <p:pic>
        <p:nvPicPr>
          <p:cNvPr id="4" name="Picture 3" descr="A graph with blue and white stripes&#10;&#10;Description automatically generated">
            <a:extLst>
              <a:ext uri="{FF2B5EF4-FFF2-40B4-BE49-F238E27FC236}">
                <a16:creationId xmlns:a16="http://schemas.microsoft.com/office/drawing/2014/main" id="{D66567D0-711A-C149-953F-8D422D64E18A}"/>
              </a:ext>
            </a:extLst>
          </p:cNvPr>
          <p:cNvPicPr>
            <a:picLocks noChangeAspect="1"/>
          </p:cNvPicPr>
          <p:nvPr/>
        </p:nvPicPr>
        <p:blipFill>
          <a:blip r:embed="rId5"/>
          <a:stretch>
            <a:fillRect/>
          </a:stretch>
        </p:blipFill>
        <p:spPr>
          <a:xfrm>
            <a:off x="0" y="2394805"/>
            <a:ext cx="6611427" cy="3169676"/>
          </a:xfrm>
          <a:prstGeom prst="rect">
            <a:avLst/>
          </a:prstGeom>
        </p:spPr>
      </p:pic>
      <p:sp>
        <p:nvSpPr>
          <p:cNvPr id="3" name="Rounded Rectangle 2">
            <a:extLst>
              <a:ext uri="{FF2B5EF4-FFF2-40B4-BE49-F238E27FC236}">
                <a16:creationId xmlns:a16="http://schemas.microsoft.com/office/drawing/2014/main" id="{F874C91F-2DB3-4852-255F-711466A6A0E9}"/>
              </a:ext>
            </a:extLst>
          </p:cNvPr>
          <p:cNvSpPr/>
          <p:nvPr/>
        </p:nvSpPr>
        <p:spPr>
          <a:xfrm>
            <a:off x="543626" y="5097517"/>
            <a:ext cx="4816650" cy="307777"/>
          </a:xfrm>
          <a:prstGeom prst="round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0DD951-6228-4447-CF04-E0E9773C24F2}"/>
              </a:ext>
            </a:extLst>
          </p:cNvPr>
          <p:cNvSpPr txBox="1"/>
          <p:nvPr/>
        </p:nvSpPr>
        <p:spPr>
          <a:xfrm>
            <a:off x="451158" y="5927834"/>
            <a:ext cx="838691" cy="338554"/>
          </a:xfrm>
          <a:prstGeom prst="rect">
            <a:avLst/>
          </a:prstGeom>
          <a:noFill/>
        </p:spPr>
        <p:txBody>
          <a:bodyPr wrap="none" rtlCol="0">
            <a:spAutoFit/>
          </a:bodyPr>
          <a:lstStyle/>
          <a:p>
            <a:r>
              <a:rPr lang="en-US" sz="800"/>
              <a:t>*RMSE: 0.133</a:t>
            </a:r>
          </a:p>
          <a:p>
            <a:r>
              <a:rPr lang="en-US" sz="800"/>
              <a:t>*MAE: 0.088</a:t>
            </a:r>
          </a:p>
        </p:txBody>
      </p:sp>
    </p:spTree>
    <p:extLst>
      <p:ext uri="{BB962C8B-B14F-4D97-AF65-F5344CB8AC3E}">
        <p14:creationId xmlns:p14="http://schemas.microsoft.com/office/powerpoint/2010/main" val="334902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Introduction</a:t>
            </a:r>
            <a:endParaRPr lang="en-US" sz="2800">
              <a:solidFill>
                <a:schemeClr val="bg1"/>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BBBD5C25-9891-A039-DE64-4B252EADDCB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674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10177328" cy="55331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800" b="1" cap="small">
                <a:solidFill>
                  <a:srgbClr val="6C4C15"/>
                </a:solidFill>
                <a:latin typeface="Malgun Gothic"/>
                <a:ea typeface="Malgun Gothic"/>
                <a:cs typeface="Malgun Gothic"/>
                <a:sym typeface="Malgun Gothic"/>
              </a:rPr>
              <a:t>Data Modeling | DIFFERENCE IN DIFFERENCES ANALYSIS</a:t>
            </a:r>
            <a:endParaRPr sz="28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EFFC8617-ED65-BD78-7118-0FA6DB25BE7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08402B-071C-D596-8951-FA7D4CCF1E23}"/>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4" name="Google Shape;107;p2">
            <a:extLst>
              <a:ext uri="{FF2B5EF4-FFF2-40B4-BE49-F238E27FC236}">
                <a16:creationId xmlns:a16="http://schemas.microsoft.com/office/drawing/2014/main" id="{090224EB-A399-F93A-77A3-C8384DB7DF35}"/>
              </a:ext>
            </a:extLst>
          </p:cNvPr>
          <p:cNvSpPr txBox="1"/>
          <p:nvPr/>
        </p:nvSpPr>
        <p:spPr>
          <a:xfrm>
            <a:off x="451159" y="663895"/>
            <a:ext cx="1082079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The model summarizes a Difference in Differences analysis showing the impact of COVID-19 on Airbnb, with Boston experiencing a decrease in occupancy rates and revenue, while Chicago saw an increase in occupancy but a decrease in available days and booked days.</a:t>
            </a:r>
          </a:p>
        </p:txBody>
      </p:sp>
      <p:sp>
        <p:nvSpPr>
          <p:cNvPr id="12" name="Rectangle 11">
            <a:extLst>
              <a:ext uri="{FF2B5EF4-FFF2-40B4-BE49-F238E27FC236}">
                <a16:creationId xmlns:a16="http://schemas.microsoft.com/office/drawing/2014/main" id="{3BE987A4-A5D8-9DFB-D913-523BBCE2966D}"/>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B79E1145-1CC5-CC70-42C0-5661D725AD23}"/>
              </a:ext>
            </a:extLst>
          </p:cNvPr>
          <p:cNvGraphicFramePr>
            <a:graphicFrameLocks noGrp="1"/>
          </p:cNvGraphicFramePr>
          <p:nvPr>
            <p:extLst>
              <p:ext uri="{D42A27DB-BD31-4B8C-83A1-F6EECF244321}">
                <p14:modId xmlns:p14="http://schemas.microsoft.com/office/powerpoint/2010/main" val="178022349"/>
              </p:ext>
            </p:extLst>
          </p:nvPr>
        </p:nvGraphicFramePr>
        <p:xfrm>
          <a:off x="587191" y="4187696"/>
          <a:ext cx="5121774" cy="1010206"/>
        </p:xfrm>
        <a:graphic>
          <a:graphicData uri="http://schemas.openxmlformats.org/drawingml/2006/table">
            <a:tbl>
              <a:tblPr firstRow="1" bandRow="1">
                <a:tableStyleId>{F5AB1C69-6EDB-4FF4-983F-18BD219EF322}</a:tableStyleId>
              </a:tblPr>
              <a:tblGrid>
                <a:gridCol w="1707258">
                  <a:extLst>
                    <a:ext uri="{9D8B030D-6E8A-4147-A177-3AD203B41FA5}">
                      <a16:colId xmlns:a16="http://schemas.microsoft.com/office/drawing/2014/main" val="2528638700"/>
                    </a:ext>
                  </a:extLst>
                </a:gridCol>
                <a:gridCol w="1707258">
                  <a:extLst>
                    <a:ext uri="{9D8B030D-6E8A-4147-A177-3AD203B41FA5}">
                      <a16:colId xmlns:a16="http://schemas.microsoft.com/office/drawing/2014/main" val="1125584822"/>
                    </a:ext>
                  </a:extLst>
                </a:gridCol>
                <a:gridCol w="1707258">
                  <a:extLst>
                    <a:ext uri="{9D8B030D-6E8A-4147-A177-3AD203B41FA5}">
                      <a16:colId xmlns:a16="http://schemas.microsoft.com/office/drawing/2014/main" val="1735303263"/>
                    </a:ext>
                  </a:extLst>
                </a:gridCol>
              </a:tblGrid>
              <a:tr h="0">
                <a:tc>
                  <a:txBody>
                    <a:bodyPr/>
                    <a:lstStyle/>
                    <a:p>
                      <a:r>
                        <a:rPr lang="en-US" sz="1800">
                          <a:latin typeface="Malgun Gothic" panose="020B0503020000020004" pitchFamily="34" charset="-127"/>
                          <a:ea typeface="Malgun Gothic" panose="020B0503020000020004" pitchFamily="34" charset="-127"/>
                        </a:rPr>
                        <a:t>Metric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Malgun Gothic" panose="020B0503020000020004" pitchFamily="34" charset="-127"/>
                          <a:ea typeface="Malgun Gothic" panose="020B0503020000020004" pitchFamily="34" charset="-127"/>
                        </a:rPr>
                        <a:t>Boston DID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a:latin typeface="Malgun Gothic" panose="020B0503020000020004" pitchFamily="34" charset="-127"/>
                          <a:ea typeface="Malgun Gothic" panose="020B0503020000020004" pitchFamily="34" charset="-127"/>
                        </a:rPr>
                        <a:t>Chicago DID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0069411"/>
                  </a:ext>
                </a:extLst>
              </a:tr>
              <a:tr h="322223">
                <a:tc>
                  <a:txBody>
                    <a:bodyPr/>
                    <a:lstStyle/>
                    <a:p>
                      <a:r>
                        <a:rPr lang="en-US" b="1">
                          <a:latin typeface="Malgun Gothic" panose="020B0503020000020004" pitchFamily="34" charset="-127"/>
                          <a:ea typeface="Malgun Gothic" panose="020B0503020000020004" pitchFamily="34" charset="-127"/>
                        </a:rPr>
                        <a:t>Booked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Malgun Gothic" panose="020B0503020000020004" pitchFamily="34" charset="-127"/>
                          <a:ea typeface="Malgun Gothic" panose="020B0503020000020004" pitchFamily="34" charset="-127"/>
                        </a:rPr>
                        <a:t>-4.183981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Malgun Gothic" panose="020B0503020000020004" pitchFamily="34" charset="-127"/>
                          <a:ea typeface="Malgun Gothic" panose="020B0503020000020004" pitchFamily="34" charset="-127"/>
                        </a:rPr>
                        <a:t>-3.390298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2669533"/>
                  </a:ext>
                </a:extLst>
              </a:tr>
              <a:tr h="322223">
                <a:tc>
                  <a:txBody>
                    <a:bodyPr/>
                    <a:lstStyle/>
                    <a:p>
                      <a:r>
                        <a:rPr lang="en-US" b="1">
                          <a:latin typeface="Malgun Gothic" panose="020B0503020000020004" pitchFamily="34" charset="-127"/>
                          <a:ea typeface="Malgun Gothic" panose="020B0503020000020004" pitchFamily="34" charset="-127"/>
                        </a:rPr>
                        <a:t>Occupancy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Malgun Gothic" panose="020B0503020000020004" pitchFamily="34" charset="-127"/>
                          <a:ea typeface="Malgun Gothic" panose="020B0503020000020004" pitchFamily="34" charset="-127"/>
                        </a:rPr>
                        <a:t>-0.062353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Malgun Gothic" panose="020B0503020000020004" pitchFamily="34" charset="-127"/>
                          <a:ea typeface="Malgun Gothic" panose="020B0503020000020004" pitchFamily="34" charset="-127"/>
                        </a:rPr>
                        <a:t>0.008024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0941237"/>
                  </a:ext>
                </a:extLst>
              </a:tr>
            </a:tbl>
          </a:graphicData>
        </a:graphic>
      </p:graphicFrame>
      <p:sp>
        <p:nvSpPr>
          <p:cNvPr id="10" name="Rectangle: Rounded Corners 121">
            <a:extLst>
              <a:ext uri="{FF2B5EF4-FFF2-40B4-BE49-F238E27FC236}">
                <a16:creationId xmlns:a16="http://schemas.microsoft.com/office/drawing/2014/main" id="{A3E4AF44-2F40-FFBA-F3DB-677E68F24643}"/>
              </a:ext>
            </a:extLst>
          </p:cNvPr>
          <p:cNvSpPr/>
          <p:nvPr/>
        </p:nvSpPr>
        <p:spPr>
          <a:xfrm>
            <a:off x="587191" y="1697229"/>
            <a:ext cx="5121774" cy="1882312"/>
          </a:xfrm>
          <a:prstGeom prst="roundRect">
            <a:avLst/>
          </a:prstGeom>
          <a:solidFill>
            <a:schemeClr val="bg1">
              <a:lumMod val="9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1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Treatment Group</a:t>
            </a:r>
            <a:r>
              <a:rPr lang="en-IN" sz="11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 </a:t>
            </a:r>
            <a:r>
              <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 The Airbnb listings after Covid cases started rising.</a:t>
            </a:r>
          </a:p>
          <a:p>
            <a:endPar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a:p>
            <a:r>
              <a:rPr lang="en-IN" sz="11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Control Group </a:t>
            </a:r>
            <a:r>
              <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 The Airbnb listings before there were any Covid cases.</a:t>
            </a:r>
          </a:p>
          <a:p>
            <a:endPar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endParaRPr>
          </a:p>
          <a:p>
            <a:r>
              <a:rPr lang="en-IN" sz="11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Treatment timeline</a:t>
            </a:r>
            <a:r>
              <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a:t>
            </a:r>
          </a:p>
          <a:p>
            <a:r>
              <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Pre-Treatment – Jul ‘19 to Dec ‘19</a:t>
            </a:r>
          </a:p>
          <a:p>
            <a:r>
              <a:rPr lang="en-IN"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Post-Treatment – </a:t>
            </a:r>
            <a:r>
              <a:rPr lang="en-US" sz="1000" b="1">
                <a:solidFill>
                  <a:schemeClr val="tx2">
                    <a:lumMod val="50000"/>
                  </a:schemeClr>
                </a:solidFill>
                <a:latin typeface="Malgun Gothic" panose="020B0503020000020004" pitchFamily="34" charset="-127"/>
                <a:ea typeface="Malgun Gothic" panose="020B0503020000020004" pitchFamily="34" charset="-127"/>
                <a:cs typeface="Segoe UI" panose="020B0502040204020203" pitchFamily="34" charset="0"/>
              </a:rPr>
              <a:t>Jan ‘20 to Jun ‘20</a:t>
            </a:r>
            <a:endParaRPr lang="en-IN" sz="1200">
              <a:solidFill>
                <a:schemeClr val="tx2">
                  <a:lumMod val="50000"/>
                </a:schemeClr>
              </a:solidFill>
            </a:endParaRPr>
          </a:p>
        </p:txBody>
      </p:sp>
      <p:pic>
        <p:nvPicPr>
          <p:cNvPr id="13" name="Picture 2" descr="Introduction to Difference-in-Differences Estimation | Aptech">
            <a:extLst>
              <a:ext uri="{FF2B5EF4-FFF2-40B4-BE49-F238E27FC236}">
                <a16:creationId xmlns:a16="http://schemas.microsoft.com/office/drawing/2014/main" id="{3EC687B9-8B01-D3C9-9FDA-4BD576A0A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315" y="1664574"/>
            <a:ext cx="4149746" cy="2947354"/>
          </a:xfrm>
          <a:prstGeom prst="rect">
            <a:avLst/>
          </a:prstGeom>
          <a:solidFill>
            <a:srgbClr val="FFFFFF">
              <a:shade val="85000"/>
            </a:srgbClr>
          </a:solidFill>
          <a:ln w="19050" cap="sq">
            <a:solidFill>
              <a:srgbClr val="6C4C1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510E9826-3C0A-9D51-1EF6-7E4B24167727}"/>
              </a:ext>
            </a:extLst>
          </p:cNvPr>
          <p:cNvSpPr/>
          <p:nvPr/>
        </p:nvSpPr>
        <p:spPr>
          <a:xfrm>
            <a:off x="554452" y="3710895"/>
            <a:ext cx="5121774" cy="320040"/>
          </a:xfrm>
          <a:prstGeom prst="rect">
            <a:avLst/>
          </a:prstGeom>
          <a:gradFill flip="none" rotWithShape="1">
            <a:gsLst>
              <a:gs pos="0">
                <a:srgbClr val="6C4C15">
                  <a:tint val="66000"/>
                  <a:satMod val="160000"/>
                </a:srgbClr>
              </a:gs>
              <a:gs pos="50000">
                <a:srgbClr val="6C4C15">
                  <a:tint val="44500"/>
                  <a:satMod val="160000"/>
                </a:srgbClr>
              </a:gs>
              <a:gs pos="100000">
                <a:srgbClr val="6C4C15">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rgbClr val="6C4C15"/>
                </a:solidFill>
                <a:latin typeface="Malgun Gothic" panose="020B0503020000020004" pitchFamily="34" charset="-127"/>
                <a:ea typeface="Malgun Gothic" panose="020B0503020000020004" pitchFamily="34" charset="-127"/>
                <a:cs typeface="Segoe UI" panose="020B0502040204020203" pitchFamily="34" charset="0"/>
              </a:rPr>
              <a:t>Average Occupancy Rate</a:t>
            </a:r>
          </a:p>
        </p:txBody>
      </p:sp>
      <p:pic>
        <p:nvPicPr>
          <p:cNvPr id="19" name="Picture 18">
            <a:extLst>
              <a:ext uri="{FF2B5EF4-FFF2-40B4-BE49-F238E27FC236}">
                <a16:creationId xmlns:a16="http://schemas.microsoft.com/office/drawing/2014/main" id="{00C7DEBD-FF97-8534-AF55-E3ABB286810D}"/>
              </a:ext>
            </a:extLst>
          </p:cNvPr>
          <p:cNvPicPr>
            <a:picLocks noChangeAspect="1"/>
          </p:cNvPicPr>
          <p:nvPr/>
        </p:nvPicPr>
        <p:blipFill>
          <a:blip r:embed="rId5"/>
          <a:stretch>
            <a:fillRect/>
          </a:stretch>
        </p:blipFill>
        <p:spPr>
          <a:xfrm>
            <a:off x="6889315" y="4711793"/>
            <a:ext cx="4168717" cy="949246"/>
          </a:xfrm>
          <a:prstGeom prst="rect">
            <a:avLst/>
          </a:prstGeom>
        </p:spPr>
      </p:pic>
      <p:sp>
        <p:nvSpPr>
          <p:cNvPr id="6" name="Google Shape;107;p2">
            <a:extLst>
              <a:ext uri="{FF2B5EF4-FFF2-40B4-BE49-F238E27FC236}">
                <a16:creationId xmlns:a16="http://schemas.microsoft.com/office/drawing/2014/main" id="{1333B178-A929-7CA1-9D48-2503441E9A41}"/>
              </a:ext>
            </a:extLst>
          </p:cNvPr>
          <p:cNvSpPr txBox="1"/>
          <p:nvPr/>
        </p:nvSpPr>
        <p:spPr>
          <a:xfrm>
            <a:off x="451159" y="6051029"/>
            <a:ext cx="10820795" cy="338514"/>
          </a:xfrm>
          <a:prstGeom prst="rect">
            <a:avLst/>
          </a:prstGeom>
          <a:noFill/>
          <a:ln>
            <a:solidFill>
              <a:srgbClr val="6C4C15"/>
            </a:solidFill>
            <a:prstDash val="sysDash"/>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6C4C15"/>
                </a:solidFill>
                <a:latin typeface="Malgun Gothic"/>
                <a:ea typeface="Malgun Gothic"/>
                <a:cs typeface="Malgun Gothic"/>
                <a:sym typeface="Malgun Gothic"/>
              </a:rPr>
              <a:t>Implemented a Difference in Differences approach to calculate the treatment effect of covid on Airbnb</a:t>
            </a:r>
            <a:endParaRPr lang="en-US" sz="1600" b="1">
              <a:solidFill>
                <a:srgbClr val="6C4C15"/>
              </a:solidFill>
            </a:endParaRPr>
          </a:p>
        </p:txBody>
      </p:sp>
      <p:pic>
        <p:nvPicPr>
          <p:cNvPr id="7" name="Picture 6">
            <a:extLst>
              <a:ext uri="{FF2B5EF4-FFF2-40B4-BE49-F238E27FC236}">
                <a16:creationId xmlns:a16="http://schemas.microsoft.com/office/drawing/2014/main" id="{9C376C6B-2678-6D92-B0B6-03DD683345D4}"/>
              </a:ext>
            </a:extLst>
          </p:cNvPr>
          <p:cNvPicPr>
            <a:picLocks noChangeAspect="1"/>
          </p:cNvPicPr>
          <p:nvPr/>
        </p:nvPicPr>
        <p:blipFill>
          <a:blip r:embed="rId6"/>
          <a:stretch>
            <a:fillRect/>
          </a:stretch>
        </p:blipFill>
        <p:spPr>
          <a:xfrm>
            <a:off x="6072883" y="1546239"/>
            <a:ext cx="23117" cy="4114800"/>
          </a:xfrm>
          <a:prstGeom prst="rect">
            <a:avLst/>
          </a:prstGeom>
        </p:spPr>
      </p:pic>
    </p:spTree>
    <p:extLst>
      <p:ext uri="{BB962C8B-B14F-4D97-AF65-F5344CB8AC3E}">
        <p14:creationId xmlns:p14="http://schemas.microsoft.com/office/powerpoint/2010/main" val="200992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Business Insights &amp; Way Forward</a:t>
            </a:r>
            <a:endParaRPr lang="en-US" sz="2800">
              <a:solidFill>
                <a:schemeClr val="bg1"/>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BBBD5C25-9891-A039-DE64-4B252EADDCB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47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Business Insights &amp; Recommendations</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63895"/>
            <a:ext cx="10820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Comprehensive Business Insights to deal with real-time challenges experienced by all stakeholders in a platform-based business model</a:t>
            </a:r>
            <a:endParaRPr sz="1600"/>
          </a:p>
        </p:txBody>
      </p:sp>
      <p:pic>
        <p:nvPicPr>
          <p:cNvPr id="2" name="Picture 2" descr="Adventure airbnb explore hotel travel icon - download free icons">
            <a:extLst>
              <a:ext uri="{FF2B5EF4-FFF2-40B4-BE49-F238E27FC236}">
                <a16:creationId xmlns:a16="http://schemas.microsoft.com/office/drawing/2014/main" id="{15E18688-6513-260A-66DF-5B70ECC9799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4FC2C35-EF79-A985-C924-61ED36D0E39E}"/>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85A3877-E440-C55F-32FD-B0523831A3DE}"/>
              </a:ext>
            </a:extLst>
          </p:cNvPr>
          <p:cNvSpPr txBox="1"/>
          <p:nvPr/>
        </p:nvSpPr>
        <p:spPr>
          <a:xfrm>
            <a:off x="658368" y="1607444"/>
            <a:ext cx="10277856" cy="4801314"/>
          </a:xfrm>
          <a:prstGeom prst="rect">
            <a:avLst/>
          </a:prstGeom>
          <a:solidFill>
            <a:srgbClr val="F3EFDB"/>
          </a:solidFill>
          <a:ln>
            <a:solidFill>
              <a:srgbClr val="6C4C15"/>
            </a:solidFill>
          </a:ln>
        </p:spPr>
        <p:txBody>
          <a:bodyPr wrap="square" lIns="91440" tIns="45720" rIns="91440" bIns="45720" rtlCol="0" anchor="t">
            <a:spAutoFit/>
          </a:bodyPr>
          <a:lstStyle/>
          <a:p>
            <a:pPr marL="285750" indent="-285750">
              <a:buFont typeface="Arial" panose="020B0604020202020204" pitchFamily="34" charset="0"/>
              <a:buChar char="•"/>
            </a:pPr>
            <a:r>
              <a:rPr lang="en-US" sz="1800">
                <a:solidFill>
                  <a:srgbClr val="6C4C15"/>
                </a:solidFill>
              </a:rPr>
              <a:t>Data-Driven Approach: The project emphasizes the use of robust data modeling to understand real-time challenges and Airbnb’s response to the pandemic.</a:t>
            </a:r>
          </a:p>
          <a:p>
            <a:pPr marL="285750" indent="-285750">
              <a:buFont typeface="Arial" panose="020B0604020202020204" pitchFamily="34" charset="0"/>
              <a:buChar char="•"/>
            </a:pPr>
            <a:endParaRPr lang="en-US" sz="1800">
              <a:solidFill>
                <a:srgbClr val="6C4C15"/>
              </a:solidFill>
            </a:endParaRPr>
          </a:p>
          <a:p>
            <a:pPr marL="285750" indent="-285750">
              <a:buFont typeface="Arial" panose="020B0604020202020204" pitchFamily="34" charset="0"/>
              <a:buChar char="•"/>
            </a:pPr>
            <a:r>
              <a:rPr lang="en-US" sz="1800">
                <a:solidFill>
                  <a:srgbClr val="6C4C15"/>
                </a:solidFill>
              </a:rPr>
              <a:t>Adaptive Methodologies: Agile practices like scrums and sprints and project management tools like MS Project and Smartsheet have been crucial for timely delivery and responsiveness.</a:t>
            </a:r>
          </a:p>
          <a:p>
            <a:endParaRPr lang="en-US" sz="1800">
              <a:solidFill>
                <a:srgbClr val="6C4C15"/>
              </a:solidFill>
            </a:endParaRPr>
          </a:p>
          <a:p>
            <a:pPr marL="285750" indent="-285750">
              <a:buFont typeface="Arial" panose="020B0604020202020204" pitchFamily="34" charset="0"/>
              <a:buChar char="•"/>
            </a:pPr>
            <a:r>
              <a:rPr lang="en-US" sz="1800">
                <a:solidFill>
                  <a:srgbClr val="6C4C15"/>
                </a:solidFill>
              </a:rPr>
              <a:t>Risk Management: Early identification and management of high-risk tasks such as hypothesis testing and feature engineering have been pivotal.</a:t>
            </a:r>
          </a:p>
          <a:p>
            <a:pPr marL="285750" indent="-285750">
              <a:buFont typeface="Arial" panose="020B0604020202020204" pitchFamily="34" charset="0"/>
              <a:buChar char="•"/>
            </a:pPr>
            <a:endParaRPr lang="en-US" sz="1800">
              <a:solidFill>
                <a:srgbClr val="6C4C15"/>
              </a:solidFill>
            </a:endParaRPr>
          </a:p>
          <a:p>
            <a:pPr marL="285750" indent="-285750">
              <a:buFont typeface="Arial" panose="020B0604020202020204" pitchFamily="34" charset="0"/>
              <a:buChar char="•"/>
            </a:pPr>
            <a:r>
              <a:rPr lang="en-US" sz="1800">
                <a:solidFill>
                  <a:srgbClr val="6C4C15"/>
                </a:solidFill>
              </a:rPr>
              <a:t>Collaborative Estimation: Team collaboration in effort estimation and consensus-building on project timelines has supported project cohesion.</a:t>
            </a:r>
          </a:p>
          <a:p>
            <a:pPr marL="285750" indent="-285750">
              <a:buFont typeface="Arial" panose="020B0604020202020204" pitchFamily="34" charset="0"/>
              <a:buChar char="•"/>
            </a:pPr>
            <a:endParaRPr lang="en-US" sz="1800">
              <a:solidFill>
                <a:srgbClr val="6C4C15"/>
              </a:solidFill>
            </a:endParaRPr>
          </a:p>
          <a:p>
            <a:pPr marL="285750" indent="-285750">
              <a:buFont typeface="Arial" panose="020B0604020202020204" pitchFamily="34" charset="0"/>
              <a:buChar char="•"/>
            </a:pPr>
            <a:r>
              <a:rPr lang="en-US" sz="1800">
                <a:solidFill>
                  <a:srgbClr val="6C4C15"/>
                </a:solidFill>
              </a:rPr>
              <a:t>Quality Control: Addressing multicollinearity and outliers has ensured the integrity and reliability of data modeling.</a:t>
            </a:r>
          </a:p>
          <a:p>
            <a:pPr marL="285750" indent="-285750">
              <a:buFont typeface="Arial" panose="020B0604020202020204" pitchFamily="34" charset="0"/>
              <a:buChar char="•"/>
            </a:pPr>
            <a:endParaRPr lang="en-US" sz="1800">
              <a:solidFill>
                <a:srgbClr val="6C4C15"/>
              </a:solidFill>
            </a:endParaRPr>
          </a:p>
          <a:p>
            <a:pPr marL="285750" indent="-285750">
              <a:buFont typeface="Arial" panose="020B0604020202020204" pitchFamily="34" charset="0"/>
              <a:buChar char="•"/>
            </a:pPr>
            <a:r>
              <a:rPr lang="en-US" sz="1800">
                <a:solidFill>
                  <a:srgbClr val="6C4C15"/>
                </a:solidFill>
              </a:rPr>
              <a:t>Change Management: The project includes strategies for hosts and recommendations for stakeholders, highlighting the importance of adaptability and continuous improvement.</a:t>
            </a:r>
          </a:p>
        </p:txBody>
      </p:sp>
    </p:spTree>
    <p:extLst>
      <p:ext uri="{BB962C8B-B14F-4D97-AF65-F5344CB8AC3E}">
        <p14:creationId xmlns:p14="http://schemas.microsoft.com/office/powerpoint/2010/main" val="229362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Future Scope</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Potential areas of improvement and expansion in the future phases</a:t>
            </a:r>
            <a:endParaRPr sz="1600"/>
          </a:p>
        </p:txBody>
      </p:sp>
      <p:pic>
        <p:nvPicPr>
          <p:cNvPr id="2" name="Picture 2" descr="Adventure airbnb explore hotel travel icon - download free icons">
            <a:extLst>
              <a:ext uri="{FF2B5EF4-FFF2-40B4-BE49-F238E27FC236}">
                <a16:creationId xmlns:a16="http://schemas.microsoft.com/office/drawing/2014/main" id="{15E18688-6513-260A-66DF-5B70ECC9799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4FC2C35-EF79-A985-C924-61ED36D0E39E}"/>
              </a:ext>
            </a:extLst>
          </p:cNvPr>
          <p:cNvSpPr/>
          <p:nvPr/>
        </p:nvSpPr>
        <p:spPr>
          <a:xfrm>
            <a:off x="276579" y="250549"/>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1A0351E6-26C4-84E9-3B35-E58198EBE4DD}"/>
              </a:ext>
            </a:extLst>
          </p:cNvPr>
          <p:cNvSpPr/>
          <p:nvPr/>
        </p:nvSpPr>
        <p:spPr>
          <a:xfrm>
            <a:off x="7950820" y="1438507"/>
            <a:ext cx="2966223"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0">
                <a:solidFill>
                  <a:srgbClr val="6C4C15"/>
                </a:solidFill>
                <a:effectLst/>
                <a:latin typeface="Söhne"/>
              </a:rPr>
              <a:t>Longitudinal Study:</a:t>
            </a:r>
            <a:r>
              <a:rPr lang="en-US" sz="1200" b="0" i="0">
                <a:solidFill>
                  <a:srgbClr val="6C4C15"/>
                </a:solidFill>
                <a:effectLst/>
                <a:latin typeface="Söhne"/>
              </a:rPr>
              <a:t> Conduct a longitudinal study to track changes over a longer period, capturing post-pandemic recovery phases and new trends emerging in the travel industry.</a:t>
            </a:r>
            <a:endParaRPr lang="en-US" sz="1200">
              <a:solidFill>
                <a:srgbClr val="6C4C15"/>
              </a:solidFill>
            </a:endParaRPr>
          </a:p>
        </p:txBody>
      </p:sp>
      <p:sp>
        <p:nvSpPr>
          <p:cNvPr id="14" name="Rounded Rectangle 13">
            <a:extLst>
              <a:ext uri="{FF2B5EF4-FFF2-40B4-BE49-F238E27FC236}">
                <a16:creationId xmlns:a16="http://schemas.microsoft.com/office/drawing/2014/main" id="{FD3BEB59-855B-9EDD-9DA4-F0EB26E38572}"/>
              </a:ext>
            </a:extLst>
          </p:cNvPr>
          <p:cNvSpPr/>
          <p:nvPr/>
        </p:nvSpPr>
        <p:spPr>
          <a:xfrm>
            <a:off x="7950820" y="2943922"/>
            <a:ext cx="2966222"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0">
                <a:solidFill>
                  <a:srgbClr val="6C4C15"/>
                </a:solidFill>
                <a:effectLst/>
                <a:latin typeface="Söhne"/>
              </a:rPr>
              <a:t>Competitive Analysis:</a:t>
            </a:r>
            <a:r>
              <a:rPr lang="en-US" sz="1200" b="0" i="0">
                <a:solidFill>
                  <a:srgbClr val="6C4C15"/>
                </a:solidFill>
                <a:effectLst/>
                <a:latin typeface="Söhne"/>
              </a:rPr>
              <a:t> Compare Airbnb's performance and strategies with other accommodation and travel platforms to identify unique challenges and opportunities.</a:t>
            </a:r>
            <a:endParaRPr lang="en-US" sz="1200">
              <a:solidFill>
                <a:srgbClr val="6C4C15"/>
              </a:solidFill>
            </a:endParaRPr>
          </a:p>
        </p:txBody>
      </p:sp>
      <p:sp>
        <p:nvSpPr>
          <p:cNvPr id="15" name="Rounded Rectangle 14">
            <a:extLst>
              <a:ext uri="{FF2B5EF4-FFF2-40B4-BE49-F238E27FC236}">
                <a16:creationId xmlns:a16="http://schemas.microsoft.com/office/drawing/2014/main" id="{739FE356-BC67-49B0-6028-70188D656EAB}"/>
              </a:ext>
            </a:extLst>
          </p:cNvPr>
          <p:cNvSpPr/>
          <p:nvPr/>
        </p:nvSpPr>
        <p:spPr>
          <a:xfrm>
            <a:off x="3888754" y="1438507"/>
            <a:ext cx="2966223"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6C4C15"/>
                </a:solidFill>
                <a:effectLst/>
                <a:latin typeface="Söhne"/>
              </a:rPr>
              <a:t>Expand Geographic Analysis:</a:t>
            </a:r>
            <a:r>
              <a:rPr lang="en-US" sz="1200" b="0" i="0">
                <a:solidFill>
                  <a:srgbClr val="6C4C15"/>
                </a:solidFill>
                <a:effectLst/>
                <a:latin typeface="Söhne"/>
              </a:rPr>
              <a:t> Extend the study to include more cities or countries to compare Airbnb's impact and recovery patterns globally.</a:t>
            </a:r>
            <a:endParaRPr lang="en-US" sz="1200">
              <a:solidFill>
                <a:srgbClr val="6C4C15"/>
              </a:solidFill>
            </a:endParaRPr>
          </a:p>
        </p:txBody>
      </p:sp>
      <p:sp>
        <p:nvSpPr>
          <p:cNvPr id="17" name="Rounded Rectangle 16">
            <a:extLst>
              <a:ext uri="{FF2B5EF4-FFF2-40B4-BE49-F238E27FC236}">
                <a16:creationId xmlns:a16="http://schemas.microsoft.com/office/drawing/2014/main" id="{9EAEC0BA-B3E6-9C8D-C6C5-E7B52CE80585}"/>
              </a:ext>
            </a:extLst>
          </p:cNvPr>
          <p:cNvSpPr/>
          <p:nvPr/>
        </p:nvSpPr>
        <p:spPr>
          <a:xfrm>
            <a:off x="3966815" y="2943922"/>
            <a:ext cx="2966223"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0">
                <a:solidFill>
                  <a:srgbClr val="6C4C15"/>
                </a:solidFill>
                <a:effectLst/>
                <a:latin typeface="Söhne"/>
              </a:rPr>
              <a:t>User Behavior Analysis:</a:t>
            </a:r>
            <a:r>
              <a:rPr lang="en-US" sz="1200" b="0" i="0">
                <a:solidFill>
                  <a:srgbClr val="6C4C15"/>
                </a:solidFill>
                <a:effectLst/>
                <a:latin typeface="Söhne"/>
              </a:rPr>
              <a:t> Deep dive into changing consumer preferences, focusing on the shift towards remote work, longer stays, and preferences for rural over urban settings.</a:t>
            </a:r>
            <a:endParaRPr lang="en-US" sz="1200">
              <a:solidFill>
                <a:srgbClr val="6C4C15"/>
              </a:solidFill>
            </a:endParaRPr>
          </a:p>
        </p:txBody>
      </p:sp>
      <p:sp>
        <p:nvSpPr>
          <p:cNvPr id="19" name="Rounded Rectangle 18">
            <a:extLst>
              <a:ext uri="{FF2B5EF4-FFF2-40B4-BE49-F238E27FC236}">
                <a16:creationId xmlns:a16="http://schemas.microsoft.com/office/drawing/2014/main" id="{A0298281-853A-DC29-B1C9-AF76855216AB}"/>
              </a:ext>
            </a:extLst>
          </p:cNvPr>
          <p:cNvSpPr/>
          <p:nvPr/>
        </p:nvSpPr>
        <p:spPr>
          <a:xfrm>
            <a:off x="7950819" y="4521161"/>
            <a:ext cx="2966223"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0">
                <a:solidFill>
                  <a:srgbClr val="6C4C15"/>
                </a:solidFill>
                <a:effectLst/>
                <a:latin typeface="Söhne"/>
              </a:rPr>
              <a:t>Technology Integration:</a:t>
            </a:r>
            <a:r>
              <a:rPr lang="en-US" sz="1200" b="0" i="0">
                <a:solidFill>
                  <a:srgbClr val="6C4C15"/>
                </a:solidFill>
                <a:effectLst/>
                <a:latin typeface="Söhne"/>
              </a:rPr>
              <a:t> Explore the use of emerging technologies (e.g., AI, blockchain) to enhance project management processes, such as automating routine</a:t>
            </a:r>
            <a:endParaRPr lang="en-US" sz="1200">
              <a:solidFill>
                <a:srgbClr val="6C4C15"/>
              </a:solidFill>
            </a:endParaRPr>
          </a:p>
        </p:txBody>
      </p:sp>
      <p:sp>
        <p:nvSpPr>
          <p:cNvPr id="20" name="Rounded Rectangle 19">
            <a:extLst>
              <a:ext uri="{FF2B5EF4-FFF2-40B4-BE49-F238E27FC236}">
                <a16:creationId xmlns:a16="http://schemas.microsoft.com/office/drawing/2014/main" id="{5CD090B8-39C1-312F-A3D1-EF2F0DBAE87C}"/>
              </a:ext>
            </a:extLst>
          </p:cNvPr>
          <p:cNvSpPr/>
          <p:nvPr/>
        </p:nvSpPr>
        <p:spPr>
          <a:xfrm>
            <a:off x="3966814" y="4502576"/>
            <a:ext cx="2966223" cy="970156"/>
          </a:xfrm>
          <a:prstGeom prst="roundRect">
            <a:avLst/>
          </a:prstGeom>
          <a:solidFill>
            <a:srgbClr val="F3EF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i="0">
                <a:solidFill>
                  <a:srgbClr val="6C4C15"/>
                </a:solidFill>
                <a:effectLst/>
                <a:latin typeface="Söhne"/>
              </a:rPr>
              <a:t>Agile Methodology Enhancement:</a:t>
            </a:r>
            <a:r>
              <a:rPr lang="en-US" sz="1200" b="0" i="0">
                <a:solidFill>
                  <a:srgbClr val="6C4C15"/>
                </a:solidFill>
                <a:effectLst/>
                <a:latin typeface="Söhne"/>
              </a:rPr>
              <a:t> Refine agile methodologies used, incorporating more frequent feedback loops with stakeholders to adapt quickly to changes in the project's scope or market dynamics.</a:t>
            </a:r>
            <a:endParaRPr lang="en-US" sz="1200">
              <a:solidFill>
                <a:srgbClr val="6C4C15"/>
              </a:solidFill>
            </a:endParaRPr>
          </a:p>
        </p:txBody>
      </p:sp>
      <p:sp>
        <p:nvSpPr>
          <p:cNvPr id="21" name="Right Brace 20">
            <a:extLst>
              <a:ext uri="{FF2B5EF4-FFF2-40B4-BE49-F238E27FC236}">
                <a16:creationId xmlns:a16="http://schemas.microsoft.com/office/drawing/2014/main" id="{C31FC87F-C9EF-D1FE-6B38-D2FC083F74E6}"/>
              </a:ext>
            </a:extLst>
          </p:cNvPr>
          <p:cNvSpPr/>
          <p:nvPr/>
        </p:nvSpPr>
        <p:spPr>
          <a:xfrm rot="10800000">
            <a:off x="2544708" y="1438506"/>
            <a:ext cx="588785" cy="2642839"/>
          </a:xfrm>
          <a:prstGeom prst="rightBrace">
            <a:avLst/>
          </a:prstGeom>
          <a:solidFill>
            <a:srgbClr val="F3EFDB"/>
          </a:solidFill>
          <a:ln>
            <a:solidFill>
              <a:srgbClr val="6C4C1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2852F8FA-6B29-F2F6-C83F-74D23862E2E1}"/>
              </a:ext>
            </a:extLst>
          </p:cNvPr>
          <p:cNvSpPr/>
          <p:nvPr/>
        </p:nvSpPr>
        <p:spPr>
          <a:xfrm rot="10800000">
            <a:off x="2574746" y="4521160"/>
            <a:ext cx="588785" cy="970157"/>
          </a:xfrm>
          <a:prstGeom prst="rightBrace">
            <a:avLst/>
          </a:prstGeom>
          <a:solidFill>
            <a:srgbClr val="F3EFDB"/>
          </a:solidFill>
          <a:ln>
            <a:solidFill>
              <a:srgbClr val="6C4C1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Business Analytics icon PNG and SVG Vector Free Download">
            <a:extLst>
              <a:ext uri="{FF2B5EF4-FFF2-40B4-BE49-F238E27FC236}">
                <a16:creationId xmlns:a16="http://schemas.microsoft.com/office/drawing/2014/main" id="{042E5EFE-C961-66B5-0E4D-662AB0E88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009" y="2277411"/>
            <a:ext cx="976121" cy="74616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803F737-6FB6-E366-F855-FBABDB27B62C}"/>
              </a:ext>
            </a:extLst>
          </p:cNvPr>
          <p:cNvSpPr txBox="1"/>
          <p:nvPr/>
        </p:nvSpPr>
        <p:spPr>
          <a:xfrm>
            <a:off x="650440" y="3088591"/>
            <a:ext cx="1752970" cy="307777"/>
          </a:xfrm>
          <a:prstGeom prst="rect">
            <a:avLst/>
          </a:prstGeom>
          <a:noFill/>
        </p:spPr>
        <p:txBody>
          <a:bodyPr wrap="square" rtlCol="0">
            <a:spAutoFit/>
          </a:bodyPr>
          <a:lstStyle/>
          <a:p>
            <a:pPr algn="ctr"/>
            <a:r>
              <a:rPr lang="en-US">
                <a:solidFill>
                  <a:srgbClr val="6C4C15"/>
                </a:solidFill>
              </a:rPr>
              <a:t>Analysis</a:t>
            </a:r>
          </a:p>
        </p:txBody>
      </p:sp>
      <p:sp>
        <p:nvSpPr>
          <p:cNvPr id="25" name="TextBox 24">
            <a:extLst>
              <a:ext uri="{FF2B5EF4-FFF2-40B4-BE49-F238E27FC236}">
                <a16:creationId xmlns:a16="http://schemas.microsoft.com/office/drawing/2014/main" id="{EE564DA7-B26C-09E5-8539-49938DE40BBA}"/>
              </a:ext>
            </a:extLst>
          </p:cNvPr>
          <p:cNvSpPr txBox="1"/>
          <p:nvPr/>
        </p:nvSpPr>
        <p:spPr>
          <a:xfrm>
            <a:off x="618679" y="5054743"/>
            <a:ext cx="1926027" cy="307777"/>
          </a:xfrm>
          <a:prstGeom prst="rect">
            <a:avLst/>
          </a:prstGeom>
          <a:noFill/>
        </p:spPr>
        <p:txBody>
          <a:bodyPr wrap="square" rtlCol="0">
            <a:spAutoFit/>
          </a:bodyPr>
          <a:lstStyle/>
          <a:p>
            <a:r>
              <a:rPr lang="en-US">
                <a:solidFill>
                  <a:srgbClr val="6C4C15"/>
                </a:solidFill>
              </a:rPr>
              <a:t>Project Management</a:t>
            </a:r>
          </a:p>
        </p:txBody>
      </p:sp>
      <p:pic>
        <p:nvPicPr>
          <p:cNvPr id="1028" name="Picture 4" descr="Project management icon to do list symbol Vector Image">
            <a:extLst>
              <a:ext uri="{FF2B5EF4-FFF2-40B4-BE49-F238E27FC236}">
                <a16:creationId xmlns:a16="http://schemas.microsoft.com/office/drawing/2014/main" id="{7422C20D-2B64-AD48-F06B-813304364E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87" t="21248" r="20138" b="26128"/>
          <a:stretch/>
        </p:blipFill>
        <p:spPr bwMode="auto">
          <a:xfrm>
            <a:off x="974499" y="4233808"/>
            <a:ext cx="796173" cy="82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01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Thank You!</a:t>
            </a:r>
            <a:endParaRPr lang="en-US" sz="2800">
              <a:solidFill>
                <a:schemeClr val="bg1"/>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488EA9E5-A4DC-3472-E545-61328BECF4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1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Airbnb Business Model</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63895"/>
            <a:ext cx="967414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Insight into Stakeholders within a Platform-Based Airbnb Business Operations.</a:t>
            </a:r>
            <a:endParaRPr lang="en-US" sz="1600"/>
          </a:p>
        </p:txBody>
      </p:sp>
      <p:pic>
        <p:nvPicPr>
          <p:cNvPr id="7" name="Picture 6">
            <a:extLst>
              <a:ext uri="{FF2B5EF4-FFF2-40B4-BE49-F238E27FC236}">
                <a16:creationId xmlns:a16="http://schemas.microsoft.com/office/drawing/2014/main" id="{C3F16B3F-FB7F-405F-C949-C097EDBA10CD}"/>
              </a:ext>
            </a:extLst>
          </p:cNvPr>
          <p:cNvPicPr>
            <a:picLocks noChangeAspect="1"/>
          </p:cNvPicPr>
          <p:nvPr/>
        </p:nvPicPr>
        <p:blipFill>
          <a:blip r:embed="rId3"/>
          <a:stretch>
            <a:fillRect/>
          </a:stretch>
        </p:blipFill>
        <p:spPr>
          <a:xfrm>
            <a:off x="1176893" y="1520736"/>
            <a:ext cx="9840512" cy="4832043"/>
          </a:xfrm>
          <a:prstGeom prst="rect">
            <a:avLst/>
          </a:prstGeom>
        </p:spPr>
      </p:pic>
      <p:pic>
        <p:nvPicPr>
          <p:cNvPr id="2" name="Picture 2" descr="Adventure airbnb explore hotel travel icon - download free icons">
            <a:extLst>
              <a:ext uri="{FF2B5EF4-FFF2-40B4-BE49-F238E27FC236}">
                <a16:creationId xmlns:a16="http://schemas.microsoft.com/office/drawing/2014/main" id="{2FBBE45E-289D-EE4C-CBCF-068533A313F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47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Rectangle 2">
            <a:extLst>
              <a:ext uri="{FF2B5EF4-FFF2-40B4-BE49-F238E27FC236}">
                <a16:creationId xmlns:a16="http://schemas.microsoft.com/office/drawing/2014/main" id="{CA6B0B62-4FA0-AAF8-5DE4-7C371C9392D1}"/>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Problem Identification</a:t>
            </a:r>
            <a:endParaRPr lang="en-US" sz="2800">
              <a:solidFill>
                <a:schemeClr val="bg1"/>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F13A3E02-A707-18EA-77D9-F16B44F635B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424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2" name="Rectangle 11">
            <a:extLst>
              <a:ext uri="{FF2B5EF4-FFF2-40B4-BE49-F238E27FC236}">
                <a16:creationId xmlns:a16="http://schemas.microsoft.com/office/drawing/2014/main" id="{F5187A7D-35D5-BCA2-2071-0A9638B56CA8}"/>
              </a:ext>
            </a:extLst>
          </p:cNvPr>
          <p:cNvSpPr/>
          <p:nvPr/>
        </p:nvSpPr>
        <p:spPr>
          <a:xfrm>
            <a:off x="565815" y="4387177"/>
            <a:ext cx="5928269" cy="976093"/>
          </a:xfrm>
          <a:prstGeom prst="rect">
            <a:avLst/>
          </a:prstGeom>
          <a:solidFill>
            <a:schemeClr val="bg2">
              <a:alpha val="1378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 name="Rectangle 8">
            <a:extLst>
              <a:ext uri="{FF2B5EF4-FFF2-40B4-BE49-F238E27FC236}">
                <a16:creationId xmlns:a16="http://schemas.microsoft.com/office/drawing/2014/main" id="{3DBFF638-C094-FF05-EB0E-2A82FF09CF56}"/>
              </a:ext>
            </a:extLst>
          </p:cNvPr>
          <p:cNvSpPr/>
          <p:nvPr/>
        </p:nvSpPr>
        <p:spPr>
          <a:xfrm>
            <a:off x="545935" y="1718511"/>
            <a:ext cx="5949641" cy="943550"/>
          </a:xfrm>
          <a:prstGeom prst="rect">
            <a:avLst/>
          </a:prstGeom>
          <a:solidFill>
            <a:srgbClr val="C00000">
              <a:alpha val="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70A5BA-F784-8853-BA1E-D24E6B92B118}"/>
              </a:ext>
            </a:extLst>
          </p:cNvPr>
          <p:cNvSpPr/>
          <p:nvPr/>
        </p:nvSpPr>
        <p:spPr>
          <a:xfrm>
            <a:off x="565815" y="2801870"/>
            <a:ext cx="5949641" cy="1511231"/>
          </a:xfrm>
          <a:prstGeom prst="rect">
            <a:avLst/>
          </a:prstGeom>
          <a:solidFill>
            <a:schemeClr val="accent6">
              <a:lumMod val="60000"/>
              <a:lumOff val="40000"/>
              <a:alpha val="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p>
        </p:txBody>
      </p:sp>
      <p:pic>
        <p:nvPicPr>
          <p:cNvPr id="23" name="Picture 22">
            <a:extLst>
              <a:ext uri="{FF2B5EF4-FFF2-40B4-BE49-F238E27FC236}">
                <a16:creationId xmlns:a16="http://schemas.microsoft.com/office/drawing/2014/main" id="{08D3957D-F464-2CE2-C28E-E41BF08EB705}"/>
              </a:ext>
            </a:extLst>
          </p:cNvPr>
          <p:cNvPicPr>
            <a:picLocks noChangeAspect="1"/>
          </p:cNvPicPr>
          <p:nvPr/>
        </p:nvPicPr>
        <p:blipFill>
          <a:blip r:embed="rId3"/>
          <a:stretch>
            <a:fillRect/>
          </a:stretch>
        </p:blipFill>
        <p:spPr>
          <a:xfrm>
            <a:off x="652598" y="3092810"/>
            <a:ext cx="721162" cy="707807"/>
          </a:xfrm>
          <a:prstGeom prst="rect">
            <a:avLst/>
          </a:prstGeom>
        </p:spPr>
      </p:pic>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Problem Statement</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63895"/>
            <a:ext cx="10820795"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Reshaping Travel: Navigating the Airbnb Journey Through the Pandemic and Beyond</a:t>
            </a:r>
            <a:endParaRPr lang="en-US" sz="1600"/>
          </a:p>
        </p:txBody>
      </p:sp>
      <p:pic>
        <p:nvPicPr>
          <p:cNvPr id="18" name="Picture 17">
            <a:extLst>
              <a:ext uri="{FF2B5EF4-FFF2-40B4-BE49-F238E27FC236}">
                <a16:creationId xmlns:a16="http://schemas.microsoft.com/office/drawing/2014/main" id="{4EAB41D4-A7AE-4B7C-A8DD-8096F3B4CF89}"/>
              </a:ext>
            </a:extLst>
          </p:cNvPr>
          <p:cNvPicPr>
            <a:picLocks noChangeAspect="1"/>
          </p:cNvPicPr>
          <p:nvPr/>
        </p:nvPicPr>
        <p:blipFill>
          <a:blip r:embed="rId4"/>
          <a:stretch>
            <a:fillRect/>
          </a:stretch>
        </p:blipFill>
        <p:spPr>
          <a:xfrm>
            <a:off x="716724" y="1897288"/>
            <a:ext cx="550374" cy="560030"/>
          </a:xfrm>
          <a:prstGeom prst="rect">
            <a:avLst/>
          </a:prstGeom>
        </p:spPr>
      </p:pic>
      <p:sp>
        <p:nvSpPr>
          <p:cNvPr id="19" name="Google Shape;115;p2">
            <a:extLst>
              <a:ext uri="{FF2B5EF4-FFF2-40B4-BE49-F238E27FC236}">
                <a16:creationId xmlns:a16="http://schemas.microsoft.com/office/drawing/2014/main" id="{AFCD7057-BED9-01D5-D1FE-1D6C6A83D135}"/>
              </a:ext>
            </a:extLst>
          </p:cNvPr>
          <p:cNvSpPr txBox="1"/>
          <p:nvPr/>
        </p:nvSpPr>
        <p:spPr>
          <a:xfrm>
            <a:off x="1371524" y="1723383"/>
            <a:ext cx="4544896" cy="938678"/>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1100" b="1">
                <a:solidFill>
                  <a:schemeClr val="bg1">
                    <a:lumMod val="50000"/>
                  </a:schemeClr>
                </a:solidFill>
                <a:latin typeface="Malgun Gothic"/>
                <a:ea typeface="Malgun Gothic"/>
                <a:sym typeface="Malgun Gothic"/>
              </a:rPr>
              <a:t>The COVID-19 pandemic has exerted profound and multifaceted impacts on urban centers globally, with cities like Boston and Chicago experiencing unique challenges and responses due to their distinct socio-economic landscapes, population density, and governance structures. </a:t>
            </a:r>
          </a:p>
        </p:txBody>
      </p:sp>
      <p:sp>
        <p:nvSpPr>
          <p:cNvPr id="24" name="Google Shape;115;p2">
            <a:extLst>
              <a:ext uri="{FF2B5EF4-FFF2-40B4-BE49-F238E27FC236}">
                <a16:creationId xmlns:a16="http://schemas.microsoft.com/office/drawing/2014/main" id="{CF56FB77-65F5-4297-DDAD-6251D55BBDD7}"/>
              </a:ext>
            </a:extLst>
          </p:cNvPr>
          <p:cNvSpPr txBox="1"/>
          <p:nvPr/>
        </p:nvSpPr>
        <p:spPr>
          <a:xfrm>
            <a:off x="1371524" y="2834230"/>
            <a:ext cx="5121816" cy="1446509"/>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1100" b="1">
                <a:solidFill>
                  <a:srgbClr val="6C4C15"/>
                </a:solidFill>
                <a:latin typeface="Malgun Gothic"/>
                <a:ea typeface="Malgun Gothic"/>
                <a:sym typeface="Malgun Gothic"/>
              </a:rPr>
              <a:t>This study seeks to uncover and analyze the comprehensive impact of the COVID-19 pandemic on Boston and Chicago, focusing on key areas such as public health outcomes, economic disruptions and recovery efforts, changes in urban mobility and public transportation usage, the efficacy of social services and support systems in addressing the pandemic-induced needs, and the adaptive strategies implemented by local governments to manage the crisis. </a:t>
            </a:r>
          </a:p>
        </p:txBody>
      </p:sp>
      <p:sp>
        <p:nvSpPr>
          <p:cNvPr id="28" name="Google Shape;115;p2">
            <a:extLst>
              <a:ext uri="{FF2B5EF4-FFF2-40B4-BE49-F238E27FC236}">
                <a16:creationId xmlns:a16="http://schemas.microsoft.com/office/drawing/2014/main" id="{1EB1F3CA-1471-FAC8-DB0A-B5B7CBC2F1D1}"/>
              </a:ext>
            </a:extLst>
          </p:cNvPr>
          <p:cNvSpPr txBox="1"/>
          <p:nvPr/>
        </p:nvSpPr>
        <p:spPr>
          <a:xfrm>
            <a:off x="6774597" y="1880395"/>
            <a:ext cx="5381280" cy="738623"/>
          </a:xfrm>
          <a:prstGeom prst="rect">
            <a:avLst/>
          </a:prstGeom>
          <a:noFill/>
          <a:ln>
            <a:noFill/>
          </a:ln>
        </p:spPr>
        <p:txBody>
          <a:bodyPr spcFirstLastPara="1" wrap="square" lIns="91425" tIns="45700" rIns="91425" bIns="45700" anchor="t" anchorCtr="0">
            <a:spAutoFit/>
          </a:bodyPr>
          <a:lstStyle/>
          <a:p>
            <a:r>
              <a:rPr lang="en-US" b="1">
                <a:solidFill>
                  <a:srgbClr val="C00000"/>
                </a:solidFill>
                <a:latin typeface="Malgun Gothic"/>
                <a:ea typeface="Malgun Gothic"/>
                <a:sym typeface="Malgun Gothic"/>
              </a:rPr>
              <a:t>Consumer Shifts: Unveiling a dramatic pivot in traveler preferences towards secluded, longer stays and work-friendly accommodations.</a:t>
            </a:r>
            <a:endParaRPr lang="en-US">
              <a:solidFill>
                <a:srgbClr val="787877"/>
              </a:solidFill>
              <a:latin typeface="Malgun Gothic"/>
              <a:ea typeface="Malgun Gothic"/>
              <a:sym typeface="Malgun Gothic"/>
            </a:endParaRPr>
          </a:p>
        </p:txBody>
      </p:sp>
      <p:sp>
        <p:nvSpPr>
          <p:cNvPr id="29" name="Google Shape;115;p2">
            <a:extLst>
              <a:ext uri="{FF2B5EF4-FFF2-40B4-BE49-F238E27FC236}">
                <a16:creationId xmlns:a16="http://schemas.microsoft.com/office/drawing/2014/main" id="{A0F6EC75-B4B1-5679-6645-32F49847AEEE}"/>
              </a:ext>
            </a:extLst>
          </p:cNvPr>
          <p:cNvSpPr txBox="1"/>
          <p:nvPr/>
        </p:nvSpPr>
        <p:spPr>
          <a:xfrm>
            <a:off x="6774597" y="2891453"/>
            <a:ext cx="5140824" cy="1384954"/>
          </a:xfrm>
          <a:prstGeom prst="rect">
            <a:avLst/>
          </a:prstGeom>
          <a:noFill/>
          <a:ln>
            <a:noFill/>
          </a:ln>
        </p:spPr>
        <p:txBody>
          <a:bodyPr spcFirstLastPara="1" wrap="square" lIns="91425" tIns="45700" rIns="91425" bIns="45700" anchor="t" anchorCtr="0">
            <a:spAutoFit/>
          </a:bodyPr>
          <a:lstStyle/>
          <a:p>
            <a:r>
              <a:rPr lang="en-US" b="1">
                <a:solidFill>
                  <a:schemeClr val="accent6">
                    <a:lumMod val="50000"/>
                  </a:schemeClr>
                </a:solidFill>
                <a:latin typeface="Malgun Gothic"/>
                <a:ea typeface="Malgun Gothic"/>
                <a:sym typeface="Malgun Gothic"/>
              </a:rPr>
              <a:t>Geographic Redistribution: Highlighting a marked migration of bookings from bustling cities to tranquil, rural escapes.</a:t>
            </a:r>
          </a:p>
          <a:p>
            <a:endParaRPr lang="en-US">
              <a:solidFill>
                <a:srgbClr val="787877"/>
              </a:solidFill>
              <a:latin typeface="Malgun Gothic"/>
              <a:ea typeface="Malgun Gothic"/>
              <a:sym typeface="Malgun Gothic"/>
            </a:endParaRPr>
          </a:p>
          <a:p>
            <a:r>
              <a:rPr lang="en-US">
                <a:solidFill>
                  <a:srgbClr val="787877"/>
                </a:solidFill>
                <a:latin typeface="Malgun Gothic"/>
                <a:ea typeface="Malgun Gothic"/>
                <a:sym typeface="Malgun Gothic"/>
              </a:rPr>
              <a:t>Host Adaptability: Showcasing the resilience and innovation of Airbnb hosts in enhancing safety and flexibility for guests.</a:t>
            </a:r>
          </a:p>
        </p:txBody>
      </p:sp>
      <p:sp>
        <p:nvSpPr>
          <p:cNvPr id="31" name="Isosceles Triangle 126">
            <a:extLst>
              <a:ext uri="{FF2B5EF4-FFF2-40B4-BE49-F238E27FC236}">
                <a16:creationId xmlns:a16="http://schemas.microsoft.com/office/drawing/2014/main" id="{9BC9E4C0-A4CD-7D13-E118-1B045CF5CE8B}"/>
              </a:ext>
            </a:extLst>
          </p:cNvPr>
          <p:cNvSpPr/>
          <p:nvPr/>
        </p:nvSpPr>
        <p:spPr>
          <a:xfrm rot="5400000">
            <a:off x="4774536" y="3505531"/>
            <a:ext cx="3789349" cy="138417"/>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2" name="Picture 2" descr="Adventure airbnb explore hotel travel icon - download free icons">
            <a:extLst>
              <a:ext uri="{FF2B5EF4-FFF2-40B4-BE49-F238E27FC236}">
                <a16:creationId xmlns:a16="http://schemas.microsoft.com/office/drawing/2014/main" id="{15E18688-6513-260A-66DF-5B70ECC9799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2;p2">
            <a:extLst>
              <a:ext uri="{FF2B5EF4-FFF2-40B4-BE49-F238E27FC236}">
                <a16:creationId xmlns:a16="http://schemas.microsoft.com/office/drawing/2014/main" id="{069667B6-4359-C79F-F2E4-7C09B6632806}"/>
              </a:ext>
            </a:extLst>
          </p:cNvPr>
          <p:cNvSpPr/>
          <p:nvPr/>
        </p:nvSpPr>
        <p:spPr>
          <a:xfrm>
            <a:off x="110039" y="5763274"/>
            <a:ext cx="11901641" cy="827074"/>
          </a:xfrm>
          <a:prstGeom prst="roundRect">
            <a:avLst>
              <a:gd name="adj" fmla="val 16667"/>
            </a:avLst>
          </a:prstGeom>
          <a:noFill/>
          <a:ln w="12700" cap="flat" cmpd="sng">
            <a:solidFill>
              <a:srgbClr val="6C4C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algun Gothic"/>
              <a:ea typeface="Malgun Gothic"/>
              <a:cs typeface="Malgun Gothic"/>
              <a:sym typeface="Malgun Gothic"/>
            </a:endParaRPr>
          </a:p>
        </p:txBody>
      </p:sp>
      <p:sp>
        <p:nvSpPr>
          <p:cNvPr id="4" name="Google Shape;133;p2">
            <a:extLst>
              <a:ext uri="{FF2B5EF4-FFF2-40B4-BE49-F238E27FC236}">
                <a16:creationId xmlns:a16="http://schemas.microsoft.com/office/drawing/2014/main" id="{B694057F-D413-8718-FADE-ED9E20911B3E}"/>
              </a:ext>
            </a:extLst>
          </p:cNvPr>
          <p:cNvSpPr txBox="1"/>
          <p:nvPr/>
        </p:nvSpPr>
        <p:spPr>
          <a:xfrm>
            <a:off x="8816057" y="5600337"/>
            <a:ext cx="2892723" cy="38865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800" b="1">
                <a:solidFill>
                  <a:srgbClr val="6C4C15"/>
                </a:solidFill>
                <a:latin typeface="Malgun Gothic"/>
                <a:ea typeface="Malgun Gothic"/>
                <a:cs typeface="Malgun Gothic"/>
                <a:sym typeface="Malgun Gothic"/>
              </a:rPr>
              <a:t>Problems Identification</a:t>
            </a:r>
            <a:endParaRPr>
              <a:solidFill>
                <a:srgbClr val="6C4C15"/>
              </a:solidFill>
            </a:endParaRPr>
          </a:p>
        </p:txBody>
      </p:sp>
      <p:sp>
        <p:nvSpPr>
          <p:cNvPr id="5" name="Rectangle 4">
            <a:extLst>
              <a:ext uri="{FF2B5EF4-FFF2-40B4-BE49-F238E27FC236}">
                <a16:creationId xmlns:a16="http://schemas.microsoft.com/office/drawing/2014/main" id="{64FC2C35-EF79-A985-C924-61ED36D0E39E}"/>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B0482D3-F56C-84C5-D87B-1F49D4FFB7B2}"/>
              </a:ext>
            </a:extLst>
          </p:cNvPr>
          <p:cNvSpPr txBox="1"/>
          <p:nvPr/>
        </p:nvSpPr>
        <p:spPr>
          <a:xfrm>
            <a:off x="6774597" y="4586337"/>
            <a:ext cx="5140824" cy="738664"/>
          </a:xfrm>
          <a:prstGeom prst="rect">
            <a:avLst/>
          </a:prstGeom>
          <a:noFill/>
        </p:spPr>
        <p:txBody>
          <a:bodyPr wrap="square">
            <a:spAutoFit/>
          </a:bodyPr>
          <a:lstStyle/>
          <a:p>
            <a:r>
              <a:rPr lang="en-US" b="1">
                <a:solidFill>
                  <a:schemeClr val="bg2"/>
                </a:solidFill>
                <a:latin typeface="Malgun Gothic"/>
                <a:ea typeface="Malgun Gothic"/>
                <a:sym typeface="Malgun Gothic"/>
              </a:rPr>
              <a:t>Business Evolution: Revealing Airbnb's strategic transformation to navigate market shifts and redefine its role in the future of travel.</a:t>
            </a:r>
            <a:endParaRPr lang="en-US">
              <a:solidFill>
                <a:srgbClr val="787877"/>
              </a:solidFill>
              <a:latin typeface="Malgun Gothic"/>
              <a:ea typeface="Malgun Gothic"/>
              <a:sym typeface="Malgun Gothic"/>
            </a:endParaRPr>
          </a:p>
        </p:txBody>
      </p:sp>
      <p:sp>
        <p:nvSpPr>
          <p:cNvPr id="13" name="Google Shape;115;p2">
            <a:extLst>
              <a:ext uri="{FF2B5EF4-FFF2-40B4-BE49-F238E27FC236}">
                <a16:creationId xmlns:a16="http://schemas.microsoft.com/office/drawing/2014/main" id="{D3EF12D4-8DFD-485E-2329-ACAFA57C2521}"/>
              </a:ext>
            </a:extLst>
          </p:cNvPr>
          <p:cNvSpPr txBox="1"/>
          <p:nvPr/>
        </p:nvSpPr>
        <p:spPr>
          <a:xfrm>
            <a:off x="1319683" y="4528794"/>
            <a:ext cx="5121816" cy="600124"/>
          </a:xfrm>
          <a:prstGeom prst="rect">
            <a:avLst/>
          </a:prstGeom>
          <a:noFill/>
          <a:ln>
            <a:noFill/>
          </a:ln>
        </p:spPr>
        <p:txBody>
          <a:bodyPr spcFirstLastPara="1" wrap="square" lIns="91425" tIns="45700" rIns="91425" bIns="45700" anchor="t" anchorCtr="0">
            <a:spAutoFit/>
          </a:bodyPr>
          <a:lstStyle/>
          <a:p>
            <a:pPr marL="285750" indent="-285750">
              <a:buFont typeface="Arial" panose="020B0604020202020204" pitchFamily="34" charset="0"/>
              <a:buChar char="•"/>
            </a:pPr>
            <a:r>
              <a:rPr lang="en-US" sz="1100" b="1">
                <a:solidFill>
                  <a:srgbClr val="6C4C15"/>
                </a:solidFill>
                <a:latin typeface="Malgun Gothic"/>
                <a:ea typeface="Malgun Gothic"/>
                <a:sym typeface="Malgun Gothic"/>
              </a:rPr>
              <a:t>Additionally, the study aims to explore the shifts in community behavior, resilience, and innovation in response to pandemic-related restrictions and fears. </a:t>
            </a:r>
          </a:p>
        </p:txBody>
      </p:sp>
      <p:sp>
        <p:nvSpPr>
          <p:cNvPr id="14" name="Google Shape;134;p2">
            <a:extLst>
              <a:ext uri="{FF2B5EF4-FFF2-40B4-BE49-F238E27FC236}">
                <a16:creationId xmlns:a16="http://schemas.microsoft.com/office/drawing/2014/main" id="{768E2DFE-8F91-07C3-83CF-0BE244069302}"/>
              </a:ext>
            </a:extLst>
          </p:cNvPr>
          <p:cNvSpPr txBox="1"/>
          <p:nvPr/>
        </p:nvSpPr>
        <p:spPr>
          <a:xfrm>
            <a:off x="901286" y="5847485"/>
            <a:ext cx="11110393" cy="707846"/>
          </a:xfrm>
          <a:prstGeom prst="rect">
            <a:avLst/>
          </a:prstGeom>
          <a:noFill/>
          <a:ln>
            <a:noFill/>
          </a:ln>
        </p:spPr>
        <p:txBody>
          <a:bodyPr spcFirstLastPara="1" wrap="square" lIns="91425" tIns="45700" rIns="91425" bIns="45700" anchor="t" anchorCtr="0">
            <a:spAutoFit/>
          </a:bodyPr>
          <a:lstStyle/>
          <a:p>
            <a:pPr algn="l"/>
            <a:r>
              <a:rPr lang="en-US" sz="2000" b="1" i="0">
                <a:solidFill>
                  <a:srgbClr val="0D0D0D"/>
                </a:solidFill>
                <a:effectLst/>
                <a:latin typeface="Malgun Gothic" panose="020B0503020000020004" pitchFamily="34" charset="-127"/>
                <a:ea typeface="Malgun Gothic" panose="020B0503020000020004" pitchFamily="34" charset="-127"/>
              </a:rPr>
              <a:t>Consumer Behavior Change? Rural vs Urban Demand? Hosts' Response Effective?</a:t>
            </a:r>
            <a:endParaRPr lang="en-US" sz="2000" b="0" i="0">
              <a:solidFill>
                <a:srgbClr val="0D0D0D"/>
              </a:solidFill>
              <a:effectLst/>
              <a:latin typeface="Malgun Gothic" panose="020B0503020000020004" pitchFamily="34" charset="-127"/>
              <a:ea typeface="Malgun Gothic" panose="020B0503020000020004" pitchFamily="34" charset="-127"/>
            </a:endParaRPr>
          </a:p>
          <a:p>
            <a:pPr algn="l"/>
            <a:r>
              <a:rPr lang="en-US" sz="2000" b="1" i="0">
                <a:solidFill>
                  <a:srgbClr val="0D0D0D"/>
                </a:solidFill>
                <a:effectLst/>
                <a:latin typeface="Malgun Gothic" panose="020B0503020000020004" pitchFamily="34" charset="-127"/>
                <a:ea typeface="Malgun Gothic" panose="020B0503020000020004" pitchFamily="34" charset="-127"/>
              </a:rPr>
              <a:t>Airbnb's Strategic Shifts?</a:t>
            </a:r>
            <a:endParaRPr lang="en-US" sz="2000" b="0" i="0">
              <a:solidFill>
                <a:srgbClr val="0D0D0D"/>
              </a:solidFill>
              <a:effectLst/>
              <a:latin typeface="Malgun Gothic" panose="020B0503020000020004" pitchFamily="34" charset="-127"/>
              <a:ea typeface="Malgun Gothic" panose="020B0503020000020004" pitchFamily="34" charset="-127"/>
            </a:endParaRPr>
          </a:p>
        </p:txBody>
      </p:sp>
      <p:pic>
        <p:nvPicPr>
          <p:cNvPr id="15" name="Picture 14">
            <a:extLst>
              <a:ext uri="{FF2B5EF4-FFF2-40B4-BE49-F238E27FC236}">
                <a16:creationId xmlns:a16="http://schemas.microsoft.com/office/drawing/2014/main" id="{C7DDDDB5-C37C-47B2-EF1A-A415AB7D9FA4}"/>
              </a:ext>
            </a:extLst>
          </p:cNvPr>
          <p:cNvPicPr>
            <a:picLocks noChangeAspect="1"/>
          </p:cNvPicPr>
          <p:nvPr/>
        </p:nvPicPr>
        <p:blipFill>
          <a:blip r:embed="rId3"/>
          <a:stretch>
            <a:fillRect/>
          </a:stretch>
        </p:blipFill>
        <p:spPr>
          <a:xfrm>
            <a:off x="401389" y="5964370"/>
            <a:ext cx="432899" cy="424882"/>
          </a:xfrm>
          <a:prstGeom prst="rect">
            <a:avLst/>
          </a:prstGeom>
        </p:spPr>
      </p:pic>
      <p:pic>
        <p:nvPicPr>
          <p:cNvPr id="5122" name="Picture 2" descr="Investors Icons - Free SVG &amp; PNG Investors Images - Noun Project">
            <a:extLst>
              <a:ext uri="{FF2B5EF4-FFF2-40B4-BE49-F238E27FC236}">
                <a16:creationId xmlns:a16="http://schemas.microsoft.com/office/drawing/2014/main" id="{69179E78-1862-4609-228A-4B026D7A5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697" y="4548156"/>
            <a:ext cx="561401" cy="56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834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a:extLst>
            <a:ext uri="{FF2B5EF4-FFF2-40B4-BE49-F238E27FC236}">
              <a16:creationId xmlns:a16="http://schemas.microsoft.com/office/drawing/2014/main" id="{EB667FCF-1CA7-4373-7572-D39A148B888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CD06B99-384B-763D-5D52-8984BD92112A}"/>
              </a:ext>
            </a:extLst>
          </p:cNvPr>
          <p:cNvSpPr/>
          <p:nvPr/>
        </p:nvSpPr>
        <p:spPr>
          <a:xfrm>
            <a:off x="5174166" y="4840452"/>
            <a:ext cx="7017834" cy="1182888"/>
          </a:xfrm>
          <a:prstGeom prst="rect">
            <a:avLst/>
          </a:prstGeom>
          <a:solidFill>
            <a:srgbClr val="6C4C1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787877"/>
              </a:solidFill>
            </a:endParaRPr>
          </a:p>
        </p:txBody>
      </p:sp>
      <p:sp>
        <p:nvSpPr>
          <p:cNvPr id="94" name="Google Shape;94;p1">
            <a:extLst>
              <a:ext uri="{FF2B5EF4-FFF2-40B4-BE49-F238E27FC236}">
                <a16:creationId xmlns:a16="http://schemas.microsoft.com/office/drawing/2014/main" id="{0E70655E-1BA7-9C60-1AEF-EE77B2522365}"/>
              </a:ext>
            </a:extLst>
          </p:cNvPr>
          <p:cNvSpPr/>
          <p:nvPr/>
        </p:nvSpPr>
        <p:spPr>
          <a:xfrm>
            <a:off x="5747919" y="5034374"/>
            <a:ext cx="6366022" cy="795043"/>
          </a:xfrm>
          <a:prstGeom prst="rect">
            <a:avLst/>
          </a:prstGeom>
          <a:noFill/>
          <a:ln>
            <a:noFill/>
          </a:ln>
        </p:spPr>
        <p:txBody>
          <a:bodyPr spcFirstLastPara="1" wrap="square" lIns="91425" tIns="45700" rIns="91425" bIns="45700" anchor="ctr" anchorCtr="0">
            <a:noAutofit/>
          </a:bodyPr>
          <a:lstStyle/>
          <a:p>
            <a:pPr marL="0" marR="0" lvl="0" indent="0" algn="l" rtl="0">
              <a:lnSpc>
                <a:spcPct val="107000"/>
              </a:lnSpc>
              <a:spcBef>
                <a:spcPts val="0"/>
              </a:spcBef>
              <a:spcAft>
                <a:spcPts val="0"/>
              </a:spcAft>
              <a:buNone/>
            </a:pPr>
            <a:r>
              <a:rPr lang="en-US" sz="2800" b="1" cap="small">
                <a:solidFill>
                  <a:schemeClr val="bg1"/>
                </a:solidFill>
                <a:latin typeface="Malgun Gothic"/>
                <a:ea typeface="Malgun Gothic"/>
                <a:cs typeface="Malgun Gothic"/>
                <a:sym typeface="Malgun Gothic"/>
              </a:rPr>
              <a:t>MS Project &amp; Smartsheet</a:t>
            </a:r>
            <a:endParaRPr lang="en-US" sz="2800">
              <a:solidFill>
                <a:schemeClr val="bg1"/>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410EAEB5-ADCA-EE33-8182-D70F2077DE7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WBS </a:t>
            </a:r>
            <a:endParaRPr sz="3200">
              <a:solidFill>
                <a:srgbClr val="6C4C15"/>
              </a:solidFill>
              <a:latin typeface="Malgun Gothic"/>
              <a:ea typeface="Malgun Gothic"/>
              <a:cs typeface="Malgun Gothic"/>
              <a:sym typeface="Malgun Gothic"/>
            </a:endParaRPr>
          </a:p>
        </p:txBody>
      </p:sp>
      <p:sp>
        <p:nvSpPr>
          <p:cNvPr id="107" name="Google Shape;107;p2"/>
          <p:cNvSpPr txBox="1"/>
          <p:nvPr/>
        </p:nvSpPr>
        <p:spPr>
          <a:xfrm>
            <a:off x="451159" y="663895"/>
            <a:ext cx="108207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Malgun Gothic"/>
                <a:ea typeface="Malgun Gothic"/>
                <a:cs typeface="Malgun Gothic"/>
                <a:sym typeface="Malgun Gothic"/>
              </a:rPr>
              <a:t>Implemented a comprehensive, multi-faceted strategy to pinpoint real-time challenges experienced by all stakeholders in a platform-based business model</a:t>
            </a:r>
            <a:endParaRPr sz="1600"/>
          </a:p>
        </p:txBody>
      </p:sp>
      <p:pic>
        <p:nvPicPr>
          <p:cNvPr id="2" name="Picture 2" descr="Adventure airbnb explore hotel travel icon - download free icons">
            <a:extLst>
              <a:ext uri="{FF2B5EF4-FFF2-40B4-BE49-F238E27FC236}">
                <a16:creationId xmlns:a16="http://schemas.microsoft.com/office/drawing/2014/main" id="{15E18688-6513-260A-66DF-5B70ECC9799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4FC2C35-EF79-A985-C924-61ED36D0E39E}"/>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able with text on it&#10;&#10;Description automatically generated">
            <a:extLst>
              <a:ext uri="{FF2B5EF4-FFF2-40B4-BE49-F238E27FC236}">
                <a16:creationId xmlns:a16="http://schemas.microsoft.com/office/drawing/2014/main" id="{4334DC66-0B4D-F14F-0BE3-261E055F39C8}"/>
              </a:ext>
            </a:extLst>
          </p:cNvPr>
          <p:cNvPicPr>
            <a:picLocks noChangeAspect="1"/>
          </p:cNvPicPr>
          <p:nvPr/>
        </p:nvPicPr>
        <p:blipFill>
          <a:blip r:embed="rId4"/>
          <a:stretch>
            <a:fillRect/>
          </a:stretch>
        </p:blipFill>
        <p:spPr>
          <a:xfrm>
            <a:off x="209859" y="1281449"/>
            <a:ext cx="7893170" cy="5578415"/>
          </a:xfrm>
          <a:prstGeom prst="rect">
            <a:avLst/>
          </a:prstGeom>
        </p:spPr>
      </p:pic>
    </p:spTree>
    <p:extLst>
      <p:ext uri="{BB962C8B-B14F-4D97-AF65-F5344CB8AC3E}">
        <p14:creationId xmlns:p14="http://schemas.microsoft.com/office/powerpoint/2010/main" val="221369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077BFCF2-1185-996D-D11F-128331A9906A}"/>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2190B247-410B-3CA6-3632-46618B0BA194}"/>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a:extLst>
              <a:ext uri="{FF2B5EF4-FFF2-40B4-BE49-F238E27FC236}">
                <a16:creationId xmlns:a16="http://schemas.microsoft.com/office/drawing/2014/main" id="{B47CA140-4976-5F8F-FEDF-71709E3EA7E0}"/>
              </a:ext>
            </a:extLst>
          </p:cNvPr>
          <p:cNvSpPr txBox="1"/>
          <p:nvPr/>
        </p:nvSpPr>
        <p:spPr>
          <a:xfrm>
            <a:off x="451159" y="176629"/>
            <a:ext cx="810182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rgbClr val="6C4C15"/>
                </a:solidFill>
                <a:latin typeface="Malgun Gothic"/>
                <a:ea typeface="Malgun Gothic"/>
                <a:cs typeface="Malgun Gothic"/>
                <a:sym typeface="Malgun Gothic"/>
              </a:rPr>
              <a:t>Gantt View </a:t>
            </a:r>
            <a:endParaRPr sz="3200">
              <a:solidFill>
                <a:srgbClr val="6C4C15"/>
              </a:solidFill>
              <a:latin typeface="Malgun Gothic"/>
              <a:ea typeface="Malgun Gothic"/>
              <a:cs typeface="Malgun Gothic"/>
              <a:sym typeface="Malgun Gothic"/>
            </a:endParaRPr>
          </a:p>
        </p:txBody>
      </p:sp>
      <p:pic>
        <p:nvPicPr>
          <p:cNvPr id="2" name="Picture 2" descr="Adventure airbnb explore hotel travel icon - download free icons">
            <a:extLst>
              <a:ext uri="{FF2B5EF4-FFF2-40B4-BE49-F238E27FC236}">
                <a16:creationId xmlns:a16="http://schemas.microsoft.com/office/drawing/2014/main" id="{848E79E8-6AC7-28C5-1097-3A4455FA817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271954" y="152394"/>
            <a:ext cx="643467" cy="6434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B081DA-CA22-FF32-B0B7-3C0C19112E4E}"/>
              </a:ext>
            </a:extLst>
          </p:cNvPr>
          <p:cNvSpPr/>
          <p:nvPr/>
        </p:nvSpPr>
        <p:spPr>
          <a:xfrm>
            <a:off x="299117" y="266413"/>
            <a:ext cx="106663" cy="943550"/>
          </a:xfrm>
          <a:prstGeom prst="rect">
            <a:avLst/>
          </a:prstGeom>
          <a:solidFill>
            <a:srgbClr val="6C4C15"/>
          </a:solidFill>
          <a:ln>
            <a:solidFill>
              <a:srgbClr val="6C4C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125CA233-85DA-F9C7-1005-563393CB2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89" y="1141280"/>
            <a:ext cx="10193806" cy="448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3825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2177</Words>
  <Application>Microsoft Macintosh PowerPoint</Application>
  <PresentationFormat>Widescreen</PresentationFormat>
  <Paragraphs>355</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Malgun Gothic</vt:lpstr>
      <vt:lpstr>Arial</vt:lpstr>
      <vt:lpstr>Calibri</vt:lpstr>
      <vt:lpstr>Fira Sans Extra Condensed Medium</vt:lpstr>
      <vt:lpstr>Segoe UI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Ather, Usama</dc:creator>
  <cp:lastModifiedBy>Akanksha Singh</cp:lastModifiedBy>
  <cp:revision>6</cp:revision>
  <dcterms:created xsi:type="dcterms:W3CDTF">2021-04-28T04:38:04Z</dcterms:created>
  <dcterms:modified xsi:type="dcterms:W3CDTF">2024-02-19T00:45:21Z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y fmtid="{D5CDD505-2E9C-101B-9397-08002B2CF9AE}" pid="3" name="MSIP_Label_4044bd30-2ed7-4c9d-9d12-46200872a97b_Enabled">
    <vt:lpwstr>true</vt:lpwstr>
  </property>
  <property fmtid="{D5CDD505-2E9C-101B-9397-08002B2CF9AE}" pid="4" name="MSIP_Label_4044bd30-2ed7-4c9d-9d12-46200872a97b_SetDate">
    <vt:lpwstr>2023-12-03T22:15:16Z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7e4ce247-5829-4ad5-ad30-17c1fba33be0</vt:lpwstr>
  </property>
  <property fmtid="{D5CDD505-2E9C-101B-9397-08002B2CF9AE}" pid="9" name="MSIP_Label_4044bd30-2ed7-4c9d-9d12-46200872a97b_ContentBits">
    <vt:lpwstr>0</vt:lpwstr>
  </property>
</Properties>
</file>